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74" r:id="rId2"/>
    <p:sldId id="375" r:id="rId3"/>
    <p:sldId id="376" r:id="rId4"/>
    <p:sldId id="429" r:id="rId5"/>
    <p:sldId id="382" r:id="rId6"/>
    <p:sldId id="447" r:id="rId7"/>
    <p:sldId id="379" r:id="rId8"/>
    <p:sldId id="448" r:id="rId9"/>
    <p:sldId id="449" r:id="rId10"/>
    <p:sldId id="450" r:id="rId11"/>
    <p:sldId id="455" r:id="rId12"/>
    <p:sldId id="452" r:id="rId13"/>
    <p:sldId id="459" r:id="rId14"/>
    <p:sldId id="423" r:id="rId15"/>
    <p:sldId id="424" r:id="rId16"/>
    <p:sldId id="432" r:id="rId17"/>
    <p:sldId id="433" r:id="rId18"/>
    <p:sldId id="434" r:id="rId19"/>
    <p:sldId id="468" r:id="rId20"/>
    <p:sldId id="456" r:id="rId21"/>
    <p:sldId id="457" r:id="rId22"/>
    <p:sldId id="458" r:id="rId23"/>
    <p:sldId id="425" r:id="rId24"/>
    <p:sldId id="426" r:id="rId25"/>
    <p:sldId id="440" r:id="rId26"/>
    <p:sldId id="427" r:id="rId27"/>
    <p:sldId id="428" r:id="rId28"/>
    <p:sldId id="441" r:id="rId29"/>
    <p:sldId id="442" r:id="rId30"/>
    <p:sldId id="443" r:id="rId31"/>
    <p:sldId id="444" r:id="rId32"/>
    <p:sldId id="445" r:id="rId33"/>
    <p:sldId id="446" r:id="rId34"/>
    <p:sldId id="401" r:id="rId35"/>
    <p:sldId id="431" r:id="rId36"/>
    <p:sldId id="461" r:id="rId37"/>
    <p:sldId id="462" r:id="rId38"/>
    <p:sldId id="464" r:id="rId39"/>
    <p:sldId id="466" r:id="rId40"/>
    <p:sldId id="467" r:id="rId41"/>
    <p:sldId id="460" r:id="rId42"/>
    <p:sldId id="469" r:id="rId43"/>
    <p:sldId id="473" r:id="rId44"/>
    <p:sldId id="474" r:id="rId45"/>
    <p:sldId id="475" r:id="rId46"/>
    <p:sldId id="477" r:id="rId47"/>
    <p:sldId id="478" r:id="rId48"/>
    <p:sldId id="479" r:id="rId49"/>
    <p:sldId id="471" r:id="rId50"/>
    <p:sldId id="472" r:id="rId51"/>
    <p:sldId id="485" r:id="rId52"/>
    <p:sldId id="483" r:id="rId53"/>
    <p:sldId id="484" r:id="rId54"/>
    <p:sldId id="26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744" y="1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3BB23-A8F7-614C-B5C6-CFBA78A37332}" type="datetimeFigureOut">
              <a:rPr lang="en-US" smtClean="0"/>
              <a:t>28/11/13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97868-CA14-B843-BD06-57A7B602F0E8}" type="slidenum">
              <a:rPr lang="en-US" smtClean="0"/>
              <a:t>‹Nr.›</a:t>
            </a:fld>
            <a:endParaRPr lang="en-US"/>
          </a:p>
        </p:txBody>
      </p:sp>
    </p:spTree>
    <p:extLst>
      <p:ext uri="{BB962C8B-B14F-4D97-AF65-F5344CB8AC3E}">
        <p14:creationId xmlns:p14="http://schemas.microsoft.com/office/powerpoint/2010/main" val="2941657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…five simple rules for creating</a:t>
            </a:r>
            <a:r>
              <a:rPr lang="en-US" baseline="0" smtClean="0"/>
              <a:t> world-changing presentations.</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first rule is:</a:t>
            </a:r>
            <a:r>
              <a:rPr lang="en-US" baseline="0" smtClean="0"/>
              <a:t> Treat your audience as king.</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97868-CA14-B843-BD06-57A7B602F0E8}" type="slidenum">
              <a:rPr lang="en-US" smtClean="0"/>
              <a:t>27</a:t>
            </a:fld>
            <a:endParaRPr lang="en-US"/>
          </a:p>
        </p:txBody>
      </p:sp>
    </p:spTree>
    <p:extLst>
      <p:ext uri="{BB962C8B-B14F-4D97-AF65-F5344CB8AC3E}">
        <p14:creationId xmlns:p14="http://schemas.microsoft.com/office/powerpoint/2010/main" val="75440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…five simple rules for creating</a:t>
            </a:r>
            <a:r>
              <a:rPr lang="en-US" baseline="0" smtClean="0"/>
              <a:t> world-changing presentations.</a:t>
            </a:r>
            <a:endParaRPr lang="en-US"/>
          </a:p>
        </p:txBody>
      </p:sp>
      <p:sp>
        <p:nvSpPr>
          <p:cNvPr id="4" name="Slide Number Placeholder 3"/>
          <p:cNvSpPr>
            <a:spLocks noGrp="1"/>
          </p:cNvSpPr>
          <p:nvPr>
            <p:ph type="sldNum" sz="quarter" idx="10"/>
          </p:nvPr>
        </p:nvSpPr>
        <p:spPr/>
        <p:txBody>
          <a:bodyPr/>
          <a:lstStyle/>
          <a:p>
            <a:fld id="{CB1A8ED9-A90F-43A0-A471-4F79F54F87D6}" type="slidenum">
              <a:rPr lang="en-US" smtClean="0"/>
              <a:t>34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42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70F0C61A-A175-0246-8492-80380ADEAB74}" type="datetimeFigureOut">
              <a:rPr lang="en-US" smtClean="0"/>
              <a:t>28/11/13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210290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0F0C61A-A175-0246-8492-80380ADEAB74}" type="datetimeFigureOut">
              <a:rPr lang="en-US" smtClean="0"/>
              <a:t>28/11/13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415276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0F0C61A-A175-0246-8492-80380ADEAB74}" type="datetimeFigureOut">
              <a:rPr lang="en-US" smtClean="0"/>
              <a:t>28/11/13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385841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0F0C61A-A175-0246-8492-80380ADEAB74}" type="datetimeFigureOut">
              <a:rPr lang="en-US" smtClean="0"/>
              <a:t>28/11/13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157977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70F0C61A-A175-0246-8492-80380ADEAB74}" type="datetimeFigureOut">
              <a:rPr lang="en-US" smtClean="0"/>
              <a:t>28/11/13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157549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70F0C61A-A175-0246-8492-80380ADEAB74}" type="datetimeFigureOut">
              <a:rPr lang="en-US" smtClean="0"/>
              <a:t>28/11/13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225859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70F0C61A-A175-0246-8492-80380ADEAB74}" type="datetimeFigureOut">
              <a:rPr lang="en-US" smtClean="0"/>
              <a:t>28/11/13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315575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70F0C61A-A175-0246-8492-80380ADEAB74}" type="datetimeFigureOut">
              <a:rPr lang="en-US" smtClean="0"/>
              <a:t>28/11/13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148383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0C61A-A175-0246-8492-80380ADEAB74}" type="datetimeFigureOut">
              <a:rPr lang="en-US" smtClean="0"/>
              <a:t>28/11/13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177620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0F0C61A-A175-0246-8492-80380ADEAB74}" type="datetimeFigureOut">
              <a:rPr lang="en-US" smtClean="0"/>
              <a:t>28/11/13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10522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70F0C61A-A175-0246-8492-80380ADEAB74}" type="datetimeFigureOut">
              <a:rPr lang="en-US" smtClean="0"/>
              <a:t>28/11/13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F286E-21B5-CC46-A467-2F31DB781AE1}" type="slidenum">
              <a:rPr lang="en-US" smtClean="0"/>
              <a:t>‹Nr.›</a:t>
            </a:fld>
            <a:endParaRPr lang="en-US"/>
          </a:p>
        </p:txBody>
      </p:sp>
    </p:spTree>
    <p:extLst>
      <p:ext uri="{BB962C8B-B14F-4D97-AF65-F5344CB8AC3E}">
        <p14:creationId xmlns:p14="http://schemas.microsoft.com/office/powerpoint/2010/main" val="695869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0C61A-A175-0246-8492-80380ADEAB74}" type="datetimeFigureOut">
              <a:rPr lang="en-US" smtClean="0"/>
              <a:t>28/11/13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F286E-21B5-CC46-A467-2F31DB781AE1}" type="slidenum">
              <a:rPr lang="en-US" smtClean="0"/>
              <a:t>‹Nr.›</a:t>
            </a:fld>
            <a:endParaRPr lang="en-US"/>
          </a:p>
        </p:txBody>
      </p:sp>
    </p:spTree>
    <p:extLst>
      <p:ext uri="{BB962C8B-B14F-4D97-AF65-F5344CB8AC3E}">
        <p14:creationId xmlns:p14="http://schemas.microsoft.com/office/powerpoint/2010/main" val="291646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ida_rodriguez@comeaa.org" TargetMode="External"/><Relationship Id="rId4" Type="http://schemas.openxmlformats.org/officeDocument/2006/relationships/image" Target="../media/image13.png"/><Relationship Id="rId5" Type="http://schemas.openxmlformats.org/officeDocument/2006/relationships/hyperlink" Target="mailto:caceb@prodigy.net.mx"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emf"/><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 Id="rId3"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omeaaevaluadores@gmail.com" TargetMode="External"/><Relationship Id="rId3" Type="http://schemas.openxmlformats.org/officeDocument/2006/relationships/hyperlink" Target="http://www.comea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omeaaevaluadores@gmail.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3" name="Rectangle 210"/>
          <p:cNvSpPr txBox="1">
            <a:spLocks noChangeArrowheads="1"/>
          </p:cNvSpPr>
          <p:nvPr/>
        </p:nvSpPr>
        <p:spPr bwMode="auto">
          <a:xfrm>
            <a:off x="4588928" y="1067482"/>
            <a:ext cx="4004736" cy="4004506"/>
          </a:xfrm>
          <a:prstGeom prst="rect">
            <a:avLst/>
          </a:prstGeom>
          <a:noFill/>
          <a:ln w="9525">
            <a:noFill/>
            <a:miter lim="800000"/>
            <a:headEnd/>
            <a:tailEnd/>
          </a:ln>
          <a:effectLst/>
        </p:spPr>
        <p:txBody>
          <a:bodyPr wrap="square" lIns="0" rIns="0">
            <a:prstTxWarp prst="textNoShape">
              <a:avLst/>
            </a:prstTxWarp>
            <a:noAutofit/>
          </a:bodyPr>
          <a:lstStyle/>
          <a:p>
            <a:pPr algn="ctr"/>
            <a:r>
              <a:rPr lang="en-US" sz="2400" b="1" dirty="0">
                <a:solidFill>
                  <a:srgbClr val="FFFFFF"/>
                </a:solidFill>
              </a:rPr>
              <a:t>REUNIÓN DE COMITÉS DE CALIDAD Y RESPONSABLES DE LOS PROGRAMAS EDUCATIVOS ACREDITADOS POR COMEAA</a:t>
            </a:r>
            <a:endParaRPr lang="es-ES_tradnl" sz="2400" dirty="0">
              <a:solidFill>
                <a:srgbClr val="FFFFFF"/>
              </a:solidFill>
            </a:endParaRPr>
          </a:p>
        </p:txBody>
      </p:sp>
      <p:sp>
        <p:nvSpPr>
          <p:cNvPr id="9" name="Rectangle 8"/>
          <p:cNvSpPr/>
          <p:nvPr/>
        </p:nvSpPr>
        <p:spPr>
          <a:xfrm>
            <a:off x="4630461" y="5586753"/>
            <a:ext cx="4391934" cy="1723549"/>
          </a:xfrm>
          <a:prstGeom prst="rect">
            <a:avLst/>
          </a:prstGeom>
        </p:spPr>
        <p:txBody>
          <a:bodyPr wrap="square">
            <a:spAutoFit/>
          </a:bodyPr>
          <a:lstStyle/>
          <a:p>
            <a:pPr algn="ctr"/>
            <a:r>
              <a:rPr lang="es-MX" sz="1600" dirty="0" smtClean="0">
                <a:solidFill>
                  <a:srgbClr val="FFFFFF"/>
                </a:solidFill>
              </a:rPr>
              <a:t>Aída Rodríguez Andujo</a:t>
            </a:r>
          </a:p>
          <a:p>
            <a:pPr algn="ctr"/>
            <a:r>
              <a:rPr lang="es-MX" sz="1600" dirty="0" smtClean="0">
                <a:solidFill>
                  <a:srgbClr val="FFFFFF"/>
                </a:solidFill>
              </a:rPr>
              <a:t>Presidenta COMEAA</a:t>
            </a:r>
          </a:p>
          <a:p>
            <a:pPr algn="ctr"/>
            <a:endParaRPr lang="es-ES_tradnl" sz="1400" dirty="0" smtClean="0">
              <a:solidFill>
                <a:srgbClr val="FFFFFF"/>
              </a:solidFill>
            </a:endParaRPr>
          </a:p>
          <a:p>
            <a:pPr algn="ctr"/>
            <a:r>
              <a:rPr lang="es-ES_tradnl" sz="1200" dirty="0" smtClean="0">
                <a:solidFill>
                  <a:srgbClr val="FFFFFF"/>
                </a:solidFill>
              </a:rPr>
              <a:t>Quintana Roo, México </a:t>
            </a:r>
            <a:endParaRPr lang="es-ES_tradnl" sz="1200" dirty="0">
              <a:solidFill>
                <a:srgbClr val="FFFFFF"/>
              </a:solidFill>
            </a:endParaRPr>
          </a:p>
          <a:p>
            <a:pPr algn="ctr"/>
            <a:r>
              <a:rPr lang="es-MX" sz="1200" dirty="0" smtClean="0">
                <a:solidFill>
                  <a:srgbClr val="FFFFFF"/>
                </a:solidFill>
              </a:rPr>
              <a:t>26-28 de Noviembre de </a:t>
            </a:r>
            <a:r>
              <a:rPr lang="es-MX" sz="1200" dirty="0">
                <a:solidFill>
                  <a:srgbClr val="FFFFFF"/>
                </a:solidFill>
              </a:rPr>
              <a:t>2013</a:t>
            </a:r>
            <a:endParaRPr lang="es-ES_tradnl" sz="1200" dirty="0">
              <a:solidFill>
                <a:srgbClr val="FFFFFF"/>
              </a:solidFill>
            </a:endParaRPr>
          </a:p>
          <a:p>
            <a:pPr algn="ctr"/>
            <a:r>
              <a:rPr lang="es-MX" dirty="0">
                <a:solidFill>
                  <a:srgbClr val="FFFFFF"/>
                </a:solidFill>
              </a:rPr>
              <a:t>,</a:t>
            </a:r>
            <a:endParaRPr lang="es-ES_tradnl" dirty="0">
              <a:solidFill>
                <a:srgbClr val="FFFFFF"/>
              </a:solidFill>
            </a:endParaRPr>
          </a:p>
          <a:p>
            <a:pPr algn="ctr"/>
            <a:r>
              <a:rPr lang="es-MX" b="1" dirty="0">
                <a:solidFill>
                  <a:srgbClr val="FFFFFF"/>
                </a:solidFill>
              </a:rPr>
              <a:t> </a:t>
            </a:r>
            <a:endParaRPr lang="es-ES_tradnl" dirty="0">
              <a:solidFill>
                <a:srgbClr val="FFFFFF"/>
              </a:solidFill>
            </a:endParaRPr>
          </a:p>
        </p:txBody>
      </p:sp>
      <p:sp>
        <p:nvSpPr>
          <p:cNvPr id="2" name="Rectangle 1"/>
          <p:cNvSpPr/>
          <p:nvPr/>
        </p:nvSpPr>
        <p:spPr>
          <a:xfrm>
            <a:off x="3952093" y="3501682"/>
            <a:ext cx="5235699" cy="1569660"/>
          </a:xfrm>
          <a:prstGeom prst="rect">
            <a:avLst/>
          </a:prstGeom>
        </p:spPr>
        <p:txBody>
          <a:bodyPr wrap="square">
            <a:spAutoFit/>
          </a:bodyPr>
          <a:lstStyle/>
          <a:p>
            <a:pPr algn="ctr"/>
            <a:r>
              <a:rPr lang="es-MX" sz="3200" b="1" dirty="0" smtClean="0">
                <a:solidFill>
                  <a:srgbClr val="FFFFFF"/>
                </a:solidFill>
              </a:rPr>
              <a:t>“</a:t>
            </a:r>
            <a:r>
              <a:rPr lang="en-US" sz="3200" b="1" dirty="0" err="1">
                <a:solidFill>
                  <a:srgbClr val="FFFFFF"/>
                </a:solidFill>
              </a:rPr>
              <a:t>Estructura</a:t>
            </a:r>
            <a:r>
              <a:rPr lang="en-US" sz="3200" b="1" dirty="0">
                <a:solidFill>
                  <a:srgbClr val="FFFFFF"/>
                </a:solidFill>
              </a:rPr>
              <a:t> del Marco de </a:t>
            </a:r>
            <a:r>
              <a:rPr lang="en-US" sz="3200" b="1" dirty="0" err="1">
                <a:solidFill>
                  <a:srgbClr val="FFFFFF"/>
                </a:solidFill>
              </a:rPr>
              <a:t>Referencia</a:t>
            </a:r>
            <a:r>
              <a:rPr lang="en-US" sz="3200" b="1" dirty="0">
                <a:solidFill>
                  <a:srgbClr val="FFFFFF"/>
                </a:solidFill>
              </a:rPr>
              <a:t>, </a:t>
            </a:r>
            <a:r>
              <a:rPr lang="en-US" sz="3200" b="1" dirty="0" err="1">
                <a:solidFill>
                  <a:srgbClr val="FFFFFF"/>
                </a:solidFill>
              </a:rPr>
              <a:t>Versión</a:t>
            </a:r>
            <a:r>
              <a:rPr lang="en-US" sz="3200" b="1" dirty="0">
                <a:solidFill>
                  <a:srgbClr val="FFFFFF"/>
                </a:solidFill>
              </a:rPr>
              <a:t> 6.0 </a:t>
            </a:r>
            <a:r>
              <a:rPr lang="en-US" sz="3200" b="1" dirty="0" smtClean="0">
                <a:solidFill>
                  <a:srgbClr val="FFFFFF"/>
                </a:solidFill>
              </a:rPr>
              <a:t>2014 </a:t>
            </a:r>
          </a:p>
          <a:p>
            <a:pPr algn="ctr"/>
            <a:r>
              <a:rPr lang="en-US" sz="3200" b="1" dirty="0" err="1" smtClean="0">
                <a:solidFill>
                  <a:srgbClr val="FFFFFF"/>
                </a:solidFill>
              </a:rPr>
              <a:t>Antecedentes</a:t>
            </a:r>
            <a:r>
              <a:rPr lang="en-US" sz="3200" b="1" dirty="0" smtClean="0">
                <a:solidFill>
                  <a:srgbClr val="FFFFFF"/>
                </a:solidFill>
              </a:rPr>
              <a:t> </a:t>
            </a:r>
            <a:r>
              <a:rPr lang="en-US" sz="3200" b="1" dirty="0">
                <a:solidFill>
                  <a:srgbClr val="FFFFFF"/>
                </a:solidFill>
              </a:rPr>
              <a:t>y </a:t>
            </a:r>
            <a:r>
              <a:rPr lang="en-US" sz="3200" b="1" dirty="0" err="1" smtClean="0">
                <a:solidFill>
                  <a:srgbClr val="FFFFFF"/>
                </a:solidFill>
              </a:rPr>
              <a:t>prospectiva</a:t>
            </a:r>
            <a:r>
              <a:rPr lang="es-MX" sz="3200" b="1" dirty="0" smtClean="0">
                <a:solidFill>
                  <a:srgbClr val="FFFFFF"/>
                </a:solidFill>
              </a:rPr>
              <a:t>”</a:t>
            </a:r>
            <a:endParaRPr lang="es-ES_tradnl" sz="3200" dirty="0">
              <a:solidFill>
                <a:srgbClr val="FFFFFF"/>
              </a:solidFill>
            </a:endParaRPr>
          </a:p>
        </p:txBody>
      </p:sp>
      <p:pic>
        <p:nvPicPr>
          <p:cNvPr id="11" name="Picture 10"/>
          <p:cNvPicPr>
            <a:picLocks noChangeAspect="1"/>
          </p:cNvPicPr>
          <p:nvPr/>
        </p:nvPicPr>
        <p:blipFill rotWithShape="1">
          <a:blip r:embed="rId5"/>
          <a:srcRect l="12772" r="6966"/>
          <a:stretch/>
        </p:blipFill>
        <p:spPr>
          <a:xfrm>
            <a:off x="540465" y="2169791"/>
            <a:ext cx="2501463" cy="873189"/>
          </a:xfrm>
          <a:prstGeom prst="rect">
            <a:avLst/>
          </a:prstGeom>
        </p:spPr>
      </p:pic>
      <p:pic>
        <p:nvPicPr>
          <p:cNvPr id="6" name="Picture 5" descr="Untitled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1272" y="1149501"/>
            <a:ext cx="1054100" cy="1143000"/>
          </a:xfrm>
          <a:prstGeom prst="rect">
            <a:avLst/>
          </a:prstGeom>
        </p:spPr>
      </p:pic>
    </p:spTree>
    <p:extLst>
      <p:ext uri="{BB962C8B-B14F-4D97-AF65-F5344CB8AC3E}">
        <p14:creationId xmlns:p14="http://schemas.microsoft.com/office/powerpoint/2010/main" val="1944016168"/>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s-MX" dirty="0" smtClean="0"/>
              <a:t>Es </a:t>
            </a:r>
            <a:r>
              <a:rPr lang="es-MX" dirty="0"/>
              <a:t>un documento que sirve de base  para la </a:t>
            </a:r>
            <a:r>
              <a:rPr lang="es-MX" b="1" dirty="0"/>
              <a:t>planeación prospectiva</a:t>
            </a:r>
            <a:r>
              <a:rPr lang="es-MX" dirty="0"/>
              <a:t>, en apoyo al desarrollo de </a:t>
            </a:r>
            <a:r>
              <a:rPr lang="es-MX" b="1" dirty="0"/>
              <a:t>una estrategia para la mejora de la calidad</a:t>
            </a:r>
            <a:r>
              <a:rPr lang="es-MX" dirty="0"/>
              <a:t> de los programas educativos de instituciones de educación agrícola superior para alcanzar la acreditación o  reconocimiento de calidad.</a:t>
            </a:r>
            <a:r>
              <a:rPr lang="es-ES_tradnl" dirty="0" smtClean="0">
                <a:effectLst/>
              </a:rPr>
              <a:t> </a:t>
            </a:r>
            <a:endParaRPr lang="en-US" dirty="0"/>
          </a:p>
        </p:txBody>
      </p:sp>
    </p:spTree>
    <p:extLst>
      <p:ext uri="{BB962C8B-B14F-4D97-AF65-F5344CB8AC3E}">
        <p14:creationId xmlns:p14="http://schemas.microsoft.com/office/powerpoint/2010/main" val="40208756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b="1" dirty="0"/>
              <a:t>Los actores del proceso de acreditación</a:t>
            </a:r>
            <a:r>
              <a:rPr lang="es-MX" dirty="0"/>
              <a:t>: </a:t>
            </a:r>
            <a:endParaRPr lang="en-US" dirty="0"/>
          </a:p>
        </p:txBody>
      </p:sp>
      <p:sp>
        <p:nvSpPr>
          <p:cNvPr id="3" name="Content Placeholder 2"/>
          <p:cNvSpPr>
            <a:spLocks noGrp="1"/>
          </p:cNvSpPr>
          <p:nvPr>
            <p:ph idx="1"/>
          </p:nvPr>
        </p:nvSpPr>
        <p:spPr/>
        <p:txBody>
          <a:bodyPr/>
          <a:lstStyle/>
          <a:p>
            <a:pPr algn="just"/>
            <a:r>
              <a:rPr lang="es-MX" dirty="0" smtClean="0"/>
              <a:t>Son </a:t>
            </a:r>
            <a:r>
              <a:rPr lang="es-MX" dirty="0"/>
              <a:t>aquellas personas que participan directa e indirectamente en el proceso de evaluación del programa académico, e incluye sus atribuciones y responsabilidades, tanto de parte del COMEAA como de la propia institución.</a:t>
            </a:r>
            <a:endParaRPr lang="es-ES_tradnl" dirty="0"/>
          </a:p>
          <a:p>
            <a:pPr algn="just"/>
            <a:endParaRPr lang="en-US" dirty="0"/>
          </a:p>
        </p:txBody>
      </p:sp>
    </p:spTree>
    <p:extLst>
      <p:ext uri="{BB962C8B-B14F-4D97-AF65-F5344CB8AC3E}">
        <p14:creationId xmlns:p14="http://schemas.microsoft.com/office/powerpoint/2010/main" val="20010543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bwMode="auto">
          <a:xfrm>
            <a:off x="0" y="3943350"/>
            <a:ext cx="9144000" cy="1847850"/>
          </a:xfrm>
          <a:prstGeom prst="rect">
            <a:avLst/>
          </a:prstGeom>
          <a:gradFill rotWithShape="1">
            <a:gsLst>
              <a:gs pos="0">
                <a:sysClr val="window" lastClr="FFFFFF">
                  <a:alpha val="0"/>
                </a:sysClr>
              </a:gs>
              <a:gs pos="100000">
                <a:schemeClr val="bg1">
                  <a:lumMod val="50000"/>
                </a:schemeClr>
              </a:gs>
            </a:gsLst>
            <a:lin ang="16200000" scaled="0"/>
          </a:gradFill>
          <a:ln w="9525" cap="flat" cmpd="sng" algn="ctr">
            <a:noFill/>
            <a:prstDash val="solid"/>
          </a:ln>
          <a:effectLst/>
        </p:spPr>
        <p:txBody>
          <a:bodyPr anchor="ctr"/>
          <a:lstStyle/>
          <a:p>
            <a:pPr algn="ctr" defTabSz="914400">
              <a:defRPr/>
            </a:pPr>
            <a:endParaRPr lang="en-US">
              <a:solidFill>
                <a:srgbClr val="FFFFFF"/>
              </a:solidFill>
            </a:endParaRPr>
          </a:p>
        </p:txBody>
      </p:sp>
      <p:sp>
        <p:nvSpPr>
          <p:cNvPr id="25602" name="Rectangle 4"/>
          <p:cNvSpPr>
            <a:spLocks noChangeArrowheads="1"/>
          </p:cNvSpPr>
          <p:nvPr/>
        </p:nvSpPr>
        <p:spPr bwMode="gray">
          <a:xfrm>
            <a:off x="874713" y="6264275"/>
            <a:ext cx="15382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801688"/>
            <a:r>
              <a:rPr lang="en-US" sz="1000">
                <a:solidFill>
                  <a:srgbClr val="FFFFFF"/>
                </a:solidFill>
              </a:rPr>
              <a:t>Your own footer</a:t>
            </a:r>
          </a:p>
        </p:txBody>
      </p:sp>
      <p:sp>
        <p:nvSpPr>
          <p:cNvPr id="25603" name="Rectangle 4"/>
          <p:cNvSpPr>
            <a:spLocks noChangeArrowheads="1"/>
          </p:cNvSpPr>
          <p:nvPr/>
        </p:nvSpPr>
        <p:spPr bwMode="gray">
          <a:xfrm>
            <a:off x="6767513" y="6264275"/>
            <a:ext cx="15382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defTabSz="801688"/>
            <a:r>
              <a:rPr lang="en-US" sz="1000">
                <a:solidFill>
                  <a:srgbClr val="FFFFFF"/>
                </a:solidFill>
              </a:rPr>
              <a:t>Your Logo</a:t>
            </a:r>
          </a:p>
        </p:txBody>
      </p:sp>
      <p:sp>
        <p:nvSpPr>
          <p:cNvPr id="25604" name="Rektangel 76"/>
          <p:cNvSpPr>
            <a:spLocks noChangeArrowheads="1"/>
          </p:cNvSpPr>
          <p:nvPr/>
        </p:nvSpPr>
        <p:spPr bwMode="auto">
          <a:xfrm>
            <a:off x="7391400" y="3505200"/>
            <a:ext cx="1752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defTabSz="914400">
              <a:buFont typeface="Wingdings" charset="2"/>
              <a:buChar char="²"/>
            </a:pPr>
            <a:r>
              <a:rPr lang="es-ES_tradnl" sz="1100" b="1" noProof="1" smtClean="0">
                <a:solidFill>
                  <a:srgbClr val="000000"/>
                </a:solidFill>
                <a:cs typeface="Arial" charset="0"/>
              </a:rPr>
              <a:t>Normatividad y politicas generales</a:t>
            </a:r>
            <a:endParaRPr lang="da-DK" sz="1100" b="1" dirty="0" smtClean="0">
              <a:solidFill>
                <a:srgbClr val="000000"/>
              </a:solidFill>
            </a:endParaRPr>
          </a:p>
          <a:p>
            <a:pPr marL="171450" indent="-171450" defTabSz="914400">
              <a:buFont typeface="Wingdings" charset="2"/>
              <a:buChar char="²"/>
            </a:pPr>
            <a:r>
              <a:rPr lang="en-US" sz="1100" b="1" dirty="0" smtClean="0">
                <a:solidFill>
                  <a:srgbClr val="000000"/>
                </a:solidFill>
              </a:rPr>
              <a:t>C</a:t>
            </a:r>
            <a:r>
              <a:rPr lang="da-DK" sz="1100" b="1" dirty="0" err="1" smtClean="0">
                <a:solidFill>
                  <a:srgbClr val="000000"/>
                </a:solidFill>
              </a:rPr>
              <a:t>onducción</a:t>
            </a:r>
            <a:r>
              <a:rPr lang="da-DK" sz="1100" b="1" dirty="0" smtClean="0">
                <a:solidFill>
                  <a:srgbClr val="000000"/>
                </a:solidFill>
              </a:rPr>
              <a:t> </a:t>
            </a:r>
            <a:r>
              <a:rPr lang="da-DK" sz="1100" b="1" dirty="0" err="1" smtClean="0">
                <a:solidFill>
                  <a:srgbClr val="000000"/>
                </a:solidFill>
              </a:rPr>
              <a:t>académico</a:t>
            </a:r>
            <a:r>
              <a:rPr lang="da-DK" sz="1100" b="1" dirty="0" smtClean="0">
                <a:solidFill>
                  <a:srgbClr val="000000"/>
                </a:solidFill>
              </a:rPr>
              <a:t> </a:t>
            </a:r>
            <a:r>
              <a:rPr lang="da-DK" sz="1100" b="1" dirty="0" err="1" smtClean="0">
                <a:solidFill>
                  <a:srgbClr val="000000"/>
                </a:solidFill>
              </a:rPr>
              <a:t>administrativa</a:t>
            </a:r>
            <a:r>
              <a:rPr lang="da-DK" sz="1100" b="1" dirty="0" smtClean="0">
                <a:solidFill>
                  <a:srgbClr val="000000"/>
                </a:solidFill>
              </a:rPr>
              <a:t> del </a:t>
            </a:r>
            <a:r>
              <a:rPr lang="da-DK" sz="1100" b="1" dirty="0" err="1" smtClean="0">
                <a:solidFill>
                  <a:srgbClr val="000000"/>
                </a:solidFill>
              </a:rPr>
              <a:t>programa</a:t>
            </a:r>
            <a:endParaRPr lang="da-DK" sz="1100" b="1" dirty="0" smtClean="0">
              <a:solidFill>
                <a:srgbClr val="000000"/>
              </a:solidFill>
            </a:endParaRPr>
          </a:p>
          <a:p>
            <a:pPr marL="171450" indent="-171450" defTabSz="914400">
              <a:buFont typeface="Wingdings" charset="2"/>
              <a:buChar char="²"/>
            </a:pPr>
            <a:r>
              <a:rPr lang="en-US" sz="1100" b="1" dirty="0" smtClean="0">
                <a:solidFill>
                  <a:srgbClr val="000000"/>
                </a:solidFill>
              </a:rPr>
              <a:t>P</a:t>
            </a:r>
            <a:r>
              <a:rPr lang="da-DK" sz="1100" b="1" dirty="0" err="1" smtClean="0">
                <a:solidFill>
                  <a:srgbClr val="000000"/>
                </a:solidFill>
              </a:rPr>
              <a:t>laneación</a:t>
            </a:r>
            <a:r>
              <a:rPr lang="da-DK" sz="1100" b="1" dirty="0" smtClean="0">
                <a:solidFill>
                  <a:srgbClr val="000000"/>
                </a:solidFill>
              </a:rPr>
              <a:t> </a:t>
            </a:r>
            <a:r>
              <a:rPr lang="da-DK" sz="1100" b="1" dirty="0" err="1" smtClean="0">
                <a:solidFill>
                  <a:srgbClr val="000000"/>
                </a:solidFill>
              </a:rPr>
              <a:t>evaluación</a:t>
            </a:r>
            <a:endParaRPr lang="da-DK" sz="1100" b="1" dirty="0">
              <a:solidFill>
                <a:srgbClr val="000000"/>
              </a:solidFill>
            </a:endParaRPr>
          </a:p>
        </p:txBody>
      </p:sp>
      <p:grpSp>
        <p:nvGrpSpPr>
          <p:cNvPr id="25605" name="Group 114"/>
          <p:cNvGrpSpPr>
            <a:grpSpLocks/>
          </p:cNvGrpSpPr>
          <p:nvPr/>
        </p:nvGrpSpPr>
        <p:grpSpPr bwMode="auto">
          <a:xfrm>
            <a:off x="473075" y="762000"/>
            <a:ext cx="6842125" cy="3597275"/>
            <a:chOff x="397123" y="762000"/>
            <a:chExt cx="6841876" cy="3597275"/>
          </a:xfrm>
        </p:grpSpPr>
        <p:sp>
          <p:nvSpPr>
            <p:cNvPr id="112" name="Ellipse 43"/>
            <p:cNvSpPr/>
            <p:nvPr/>
          </p:nvSpPr>
          <p:spPr bwMode="auto">
            <a:xfrm>
              <a:off x="2184349" y="4147672"/>
              <a:ext cx="1522464" cy="211603"/>
            </a:xfrm>
            <a:prstGeom prst="ellipse">
              <a:avLst/>
            </a:prstGeom>
            <a:gradFill flip="none" rotWithShape="1">
              <a:gsLst>
                <a:gs pos="24000">
                  <a:schemeClr val="tx1">
                    <a:lumMod val="75000"/>
                    <a:lumOff val="25000"/>
                  </a:schemeClr>
                </a:gs>
                <a:gs pos="100000">
                  <a:schemeClr val="tx1">
                    <a:lumMod val="75000"/>
                    <a:lumOff val="25000"/>
                    <a:alpha val="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da-DK" sz="1800" smtClean="0">
                <a:solidFill>
                  <a:srgbClr val="FFFFFF"/>
                </a:solidFill>
                <a:latin typeface="Calibri" charset="0"/>
              </a:endParaRPr>
            </a:p>
          </p:txBody>
        </p:sp>
        <p:sp>
          <p:nvSpPr>
            <p:cNvPr id="113" name="Ellipse 43"/>
            <p:cNvSpPr/>
            <p:nvPr/>
          </p:nvSpPr>
          <p:spPr bwMode="auto">
            <a:xfrm>
              <a:off x="3959569" y="4147672"/>
              <a:ext cx="1522464" cy="211603"/>
            </a:xfrm>
            <a:prstGeom prst="ellipse">
              <a:avLst/>
            </a:prstGeom>
            <a:gradFill flip="none" rotWithShape="1">
              <a:gsLst>
                <a:gs pos="24000">
                  <a:schemeClr val="tx1">
                    <a:lumMod val="75000"/>
                    <a:lumOff val="25000"/>
                  </a:schemeClr>
                </a:gs>
                <a:gs pos="100000">
                  <a:schemeClr val="tx1">
                    <a:lumMod val="75000"/>
                    <a:lumOff val="25000"/>
                    <a:alpha val="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da-DK" sz="1800" smtClean="0">
                <a:solidFill>
                  <a:srgbClr val="FFFFFF"/>
                </a:solidFill>
                <a:latin typeface="Calibri" charset="0"/>
              </a:endParaRPr>
            </a:p>
          </p:txBody>
        </p:sp>
        <p:sp>
          <p:nvSpPr>
            <p:cNvPr id="114" name="Ellipse 43"/>
            <p:cNvSpPr/>
            <p:nvPr/>
          </p:nvSpPr>
          <p:spPr bwMode="auto">
            <a:xfrm>
              <a:off x="5669701" y="4147672"/>
              <a:ext cx="1522464" cy="211603"/>
            </a:xfrm>
            <a:prstGeom prst="ellipse">
              <a:avLst/>
            </a:prstGeom>
            <a:gradFill flip="none" rotWithShape="1">
              <a:gsLst>
                <a:gs pos="24000">
                  <a:schemeClr val="tx1">
                    <a:lumMod val="75000"/>
                    <a:lumOff val="25000"/>
                  </a:schemeClr>
                </a:gs>
                <a:gs pos="100000">
                  <a:schemeClr val="tx1">
                    <a:lumMod val="75000"/>
                    <a:lumOff val="25000"/>
                    <a:alpha val="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da-DK" sz="1800" smtClean="0">
                <a:solidFill>
                  <a:srgbClr val="FFFFFF"/>
                </a:solidFill>
                <a:latin typeface="Calibri" charset="0"/>
              </a:endParaRPr>
            </a:p>
          </p:txBody>
        </p:sp>
        <p:sp>
          <p:nvSpPr>
            <p:cNvPr id="58" name="Ellipse 43"/>
            <p:cNvSpPr/>
            <p:nvPr/>
          </p:nvSpPr>
          <p:spPr bwMode="auto">
            <a:xfrm>
              <a:off x="397123" y="4147672"/>
              <a:ext cx="1522464" cy="211603"/>
            </a:xfrm>
            <a:prstGeom prst="ellipse">
              <a:avLst/>
            </a:prstGeom>
            <a:gradFill flip="none" rotWithShape="1">
              <a:gsLst>
                <a:gs pos="24000">
                  <a:schemeClr val="tx1">
                    <a:lumMod val="75000"/>
                    <a:lumOff val="25000"/>
                  </a:schemeClr>
                </a:gs>
                <a:gs pos="100000">
                  <a:schemeClr val="tx1">
                    <a:lumMod val="75000"/>
                    <a:lumOff val="25000"/>
                    <a:alpha val="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da-DK" sz="1800" smtClean="0">
                <a:solidFill>
                  <a:srgbClr val="FFFFFF"/>
                </a:solidFill>
                <a:latin typeface="Calibri" charset="0"/>
              </a:endParaRPr>
            </a:p>
          </p:txBody>
        </p:sp>
        <p:grpSp>
          <p:nvGrpSpPr>
            <p:cNvPr id="25637" name="Group 48"/>
            <p:cNvGrpSpPr>
              <a:grpSpLocks/>
            </p:cNvGrpSpPr>
            <p:nvPr/>
          </p:nvGrpSpPr>
          <p:grpSpPr bwMode="auto">
            <a:xfrm>
              <a:off x="451697" y="762000"/>
              <a:ext cx="6787302" cy="3526741"/>
              <a:chOff x="-307567" y="1054974"/>
              <a:chExt cx="8844735" cy="4595801"/>
            </a:xfrm>
          </p:grpSpPr>
          <p:sp>
            <p:nvSpPr>
              <p:cNvPr id="45" name="Freeform 25"/>
              <p:cNvSpPr>
                <a:spLocks/>
              </p:cNvSpPr>
              <p:nvPr/>
            </p:nvSpPr>
            <p:spPr bwMode="auto">
              <a:xfrm rot="16200000">
                <a:off x="4681771" y="4081379"/>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6" name="Freeform 25"/>
              <p:cNvSpPr>
                <a:spLocks/>
              </p:cNvSpPr>
              <p:nvPr/>
            </p:nvSpPr>
            <p:spPr bwMode="auto">
              <a:xfrm rot="16200000">
                <a:off x="2393004" y="4081379"/>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7" name="Freeform 25"/>
              <p:cNvSpPr>
                <a:spLocks/>
              </p:cNvSpPr>
              <p:nvPr/>
            </p:nvSpPr>
            <p:spPr bwMode="auto">
              <a:xfrm rot="16200000">
                <a:off x="6967772" y="4081379"/>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8" name="Freeform 25"/>
              <p:cNvSpPr>
                <a:spLocks/>
              </p:cNvSpPr>
              <p:nvPr/>
            </p:nvSpPr>
            <p:spPr bwMode="auto">
              <a:xfrm rot="16200000">
                <a:off x="107004" y="4081379"/>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20" name="Freeform 25"/>
              <p:cNvSpPr>
                <a:spLocks/>
              </p:cNvSpPr>
              <p:nvPr/>
            </p:nvSpPr>
            <p:spPr bwMode="auto">
              <a:xfrm rot="16200000">
                <a:off x="3538771" y="2926554"/>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0" name="Freeform 25"/>
              <p:cNvSpPr>
                <a:spLocks/>
              </p:cNvSpPr>
              <p:nvPr/>
            </p:nvSpPr>
            <p:spPr bwMode="auto">
              <a:xfrm rot="16200000">
                <a:off x="5824771" y="2950055"/>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1" name="Freeform 25"/>
              <p:cNvSpPr>
                <a:spLocks/>
              </p:cNvSpPr>
              <p:nvPr/>
            </p:nvSpPr>
            <p:spPr bwMode="auto">
              <a:xfrm rot="16200000">
                <a:off x="1252772" y="2950055"/>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2" name="Freeform 25"/>
              <p:cNvSpPr>
                <a:spLocks/>
              </p:cNvSpPr>
              <p:nvPr/>
            </p:nvSpPr>
            <p:spPr bwMode="auto">
              <a:xfrm rot="16200000">
                <a:off x="4679004" y="1795229"/>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3" name="Freeform 25"/>
              <p:cNvSpPr>
                <a:spLocks/>
              </p:cNvSpPr>
              <p:nvPr/>
            </p:nvSpPr>
            <p:spPr bwMode="auto">
              <a:xfrm rot="16200000">
                <a:off x="2393004" y="1795229"/>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solidFill>
                <a:schemeClr val="bg1">
                  <a:lumMod val="85000"/>
                </a:schemeClr>
              </a:soli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sp>
            <p:nvSpPr>
              <p:cNvPr id="44" name="Freeform 25"/>
              <p:cNvSpPr>
                <a:spLocks/>
              </p:cNvSpPr>
              <p:nvPr/>
            </p:nvSpPr>
            <p:spPr bwMode="auto">
              <a:xfrm rot="16200000">
                <a:off x="3538771" y="640403"/>
                <a:ext cx="1154825" cy="1983967"/>
              </a:xfrm>
              <a:custGeom>
                <a:avLst/>
                <a:gdLst>
                  <a:gd name="T0" fmla="*/ 594 w 594"/>
                  <a:gd name="T1" fmla="*/ 798 h 1022"/>
                  <a:gd name="T2" fmla="*/ 594 w 594"/>
                  <a:gd name="T3" fmla="*/ 788 h 1022"/>
                  <a:gd name="T4" fmla="*/ 590 w 594"/>
                  <a:gd name="T5" fmla="*/ 548 h 1022"/>
                  <a:gd name="T6" fmla="*/ 548 w 594"/>
                  <a:gd name="T7" fmla="*/ 544 h 1022"/>
                  <a:gd name="T8" fmla="*/ 528 w 594"/>
                  <a:gd name="T9" fmla="*/ 556 h 1022"/>
                  <a:gd name="T10" fmla="*/ 476 w 594"/>
                  <a:gd name="T11" fmla="*/ 586 h 1022"/>
                  <a:gd name="T12" fmla="*/ 430 w 594"/>
                  <a:gd name="T13" fmla="*/ 582 h 1022"/>
                  <a:gd name="T14" fmla="*/ 382 w 594"/>
                  <a:gd name="T15" fmla="*/ 536 h 1022"/>
                  <a:gd name="T16" fmla="*/ 376 w 594"/>
                  <a:gd name="T17" fmla="*/ 486 h 1022"/>
                  <a:gd name="T18" fmla="*/ 414 w 594"/>
                  <a:gd name="T19" fmla="*/ 434 h 1022"/>
                  <a:gd name="T20" fmla="*/ 464 w 594"/>
                  <a:gd name="T21" fmla="*/ 420 h 1022"/>
                  <a:gd name="T22" fmla="*/ 512 w 594"/>
                  <a:gd name="T23" fmla="*/ 438 h 1022"/>
                  <a:gd name="T24" fmla="*/ 542 w 594"/>
                  <a:gd name="T25" fmla="*/ 462 h 1022"/>
                  <a:gd name="T26" fmla="*/ 588 w 594"/>
                  <a:gd name="T27" fmla="*/ 462 h 1022"/>
                  <a:gd name="T28" fmla="*/ 594 w 594"/>
                  <a:gd name="T29" fmla="*/ 228 h 1022"/>
                  <a:gd name="T30" fmla="*/ 592 w 594"/>
                  <a:gd name="T31" fmla="*/ 220 h 1022"/>
                  <a:gd name="T32" fmla="*/ 354 w 594"/>
                  <a:gd name="T33" fmla="*/ 222 h 1022"/>
                  <a:gd name="T34" fmla="*/ 346 w 594"/>
                  <a:gd name="T35" fmla="*/ 216 h 1022"/>
                  <a:gd name="T36" fmla="*/ 346 w 594"/>
                  <a:gd name="T37" fmla="*/ 160 h 1022"/>
                  <a:gd name="T38" fmla="*/ 370 w 594"/>
                  <a:gd name="T39" fmla="*/ 130 h 1022"/>
                  <a:gd name="T40" fmla="*/ 388 w 594"/>
                  <a:gd name="T41" fmla="*/ 86 h 1022"/>
                  <a:gd name="T42" fmla="*/ 374 w 594"/>
                  <a:gd name="T43" fmla="*/ 38 h 1022"/>
                  <a:gd name="T44" fmla="*/ 322 w 594"/>
                  <a:gd name="T45" fmla="*/ 2 h 1022"/>
                  <a:gd name="T46" fmla="*/ 272 w 594"/>
                  <a:gd name="T47" fmla="*/ 8 h 1022"/>
                  <a:gd name="T48" fmla="*/ 226 w 594"/>
                  <a:gd name="T49" fmla="*/ 52 h 1022"/>
                  <a:gd name="T50" fmla="*/ 222 w 594"/>
                  <a:gd name="T51" fmla="*/ 98 h 1022"/>
                  <a:gd name="T52" fmla="*/ 252 w 594"/>
                  <a:gd name="T53" fmla="*/ 146 h 1022"/>
                  <a:gd name="T54" fmla="*/ 264 w 594"/>
                  <a:gd name="T55" fmla="*/ 166 h 1022"/>
                  <a:gd name="T56" fmla="*/ 260 w 594"/>
                  <a:gd name="T57" fmla="*/ 218 h 1022"/>
                  <a:gd name="T58" fmla="*/ 8 w 594"/>
                  <a:gd name="T59" fmla="*/ 222 h 1022"/>
                  <a:gd name="T60" fmla="*/ 0 w 594"/>
                  <a:gd name="T61" fmla="*/ 224 h 1022"/>
                  <a:gd name="T62" fmla="*/ 0 w 594"/>
                  <a:gd name="T63" fmla="*/ 470 h 1022"/>
                  <a:gd name="T64" fmla="*/ 44 w 594"/>
                  <a:gd name="T65" fmla="*/ 474 h 1022"/>
                  <a:gd name="T66" fmla="*/ 58 w 594"/>
                  <a:gd name="T67" fmla="*/ 468 h 1022"/>
                  <a:gd name="T68" fmla="*/ 104 w 594"/>
                  <a:gd name="T69" fmla="*/ 436 h 1022"/>
                  <a:gd name="T70" fmla="*/ 146 w 594"/>
                  <a:gd name="T71" fmla="*/ 432 h 1022"/>
                  <a:gd name="T72" fmla="*/ 202 w 594"/>
                  <a:gd name="T73" fmla="*/ 468 h 1022"/>
                  <a:gd name="T74" fmla="*/ 218 w 594"/>
                  <a:gd name="T75" fmla="*/ 516 h 1022"/>
                  <a:gd name="T76" fmla="*/ 192 w 594"/>
                  <a:gd name="T77" fmla="*/ 576 h 1022"/>
                  <a:gd name="T78" fmla="*/ 128 w 594"/>
                  <a:gd name="T79" fmla="*/ 600 h 1022"/>
                  <a:gd name="T80" fmla="*/ 92 w 594"/>
                  <a:gd name="T81" fmla="*/ 588 h 1022"/>
                  <a:gd name="T82" fmla="*/ 58 w 594"/>
                  <a:gd name="T83" fmla="*/ 562 h 1022"/>
                  <a:gd name="T84" fmla="*/ 8 w 594"/>
                  <a:gd name="T85" fmla="*/ 556 h 1022"/>
                  <a:gd name="T86" fmla="*/ 0 w 594"/>
                  <a:gd name="T87" fmla="*/ 564 h 1022"/>
                  <a:gd name="T88" fmla="*/ 2 w 594"/>
                  <a:gd name="T89" fmla="*/ 798 h 1022"/>
                  <a:gd name="T90" fmla="*/ 256 w 594"/>
                  <a:gd name="T91" fmla="*/ 802 h 1022"/>
                  <a:gd name="T92" fmla="*/ 264 w 594"/>
                  <a:gd name="T93" fmla="*/ 810 h 1022"/>
                  <a:gd name="T94" fmla="*/ 258 w 594"/>
                  <a:gd name="T95" fmla="*/ 870 h 1022"/>
                  <a:gd name="T96" fmla="*/ 232 w 594"/>
                  <a:gd name="T97" fmla="*/ 902 h 1022"/>
                  <a:gd name="T98" fmla="*/ 220 w 594"/>
                  <a:gd name="T99" fmla="*/ 938 h 1022"/>
                  <a:gd name="T100" fmla="*/ 244 w 594"/>
                  <a:gd name="T101" fmla="*/ 998 h 1022"/>
                  <a:gd name="T102" fmla="*/ 304 w 594"/>
                  <a:gd name="T103" fmla="*/ 1022 h 1022"/>
                  <a:gd name="T104" fmla="*/ 352 w 594"/>
                  <a:gd name="T105" fmla="*/ 1008 h 1022"/>
                  <a:gd name="T106" fmla="*/ 388 w 594"/>
                  <a:gd name="T107" fmla="*/ 954 h 1022"/>
                  <a:gd name="T108" fmla="*/ 382 w 594"/>
                  <a:gd name="T109" fmla="*/ 914 h 1022"/>
                  <a:gd name="T110" fmla="*/ 352 w 594"/>
                  <a:gd name="T111" fmla="*/ 870 h 1022"/>
                  <a:gd name="T112" fmla="*/ 346 w 594"/>
                  <a:gd name="T113" fmla="*/ 810 h 1022"/>
                  <a:gd name="T114" fmla="*/ 350 w 594"/>
                  <a:gd name="T115" fmla="*/ 802 h 1022"/>
                  <a:gd name="T116" fmla="*/ 502 w 594"/>
                  <a:gd name="T117" fmla="*/ 802 h 10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4"/>
                  <a:gd name="T178" fmla="*/ 0 h 1022"/>
                  <a:gd name="T179" fmla="*/ 594 w 594"/>
                  <a:gd name="T180" fmla="*/ 1022 h 10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4" h="1022">
                    <a:moveTo>
                      <a:pt x="586" y="800"/>
                    </a:moveTo>
                    <a:lnTo>
                      <a:pt x="586" y="800"/>
                    </a:lnTo>
                    <a:lnTo>
                      <a:pt x="592" y="800"/>
                    </a:lnTo>
                    <a:lnTo>
                      <a:pt x="594" y="798"/>
                    </a:lnTo>
                    <a:lnTo>
                      <a:pt x="594" y="796"/>
                    </a:lnTo>
                    <a:lnTo>
                      <a:pt x="594" y="788"/>
                    </a:lnTo>
                    <a:lnTo>
                      <a:pt x="594" y="552"/>
                    </a:lnTo>
                    <a:lnTo>
                      <a:pt x="592" y="550"/>
                    </a:lnTo>
                    <a:lnTo>
                      <a:pt x="590" y="548"/>
                    </a:lnTo>
                    <a:lnTo>
                      <a:pt x="588" y="546"/>
                    </a:lnTo>
                    <a:lnTo>
                      <a:pt x="586" y="544"/>
                    </a:lnTo>
                    <a:lnTo>
                      <a:pt x="548" y="544"/>
                    </a:lnTo>
                    <a:lnTo>
                      <a:pt x="542" y="546"/>
                    </a:lnTo>
                    <a:lnTo>
                      <a:pt x="536" y="550"/>
                    </a:lnTo>
                    <a:lnTo>
                      <a:pt x="528" y="556"/>
                    </a:lnTo>
                    <a:lnTo>
                      <a:pt x="512" y="570"/>
                    </a:lnTo>
                    <a:lnTo>
                      <a:pt x="502" y="576"/>
                    </a:lnTo>
                    <a:lnTo>
                      <a:pt x="490" y="582"/>
                    </a:lnTo>
                    <a:lnTo>
                      <a:pt x="476" y="586"/>
                    </a:lnTo>
                    <a:lnTo>
                      <a:pt x="464" y="588"/>
                    </a:lnTo>
                    <a:lnTo>
                      <a:pt x="446" y="586"/>
                    </a:lnTo>
                    <a:lnTo>
                      <a:pt x="430" y="582"/>
                    </a:lnTo>
                    <a:lnTo>
                      <a:pt x="414" y="574"/>
                    </a:lnTo>
                    <a:lnTo>
                      <a:pt x="402" y="564"/>
                    </a:lnTo>
                    <a:lnTo>
                      <a:pt x="390" y="552"/>
                    </a:lnTo>
                    <a:lnTo>
                      <a:pt x="382" y="536"/>
                    </a:lnTo>
                    <a:lnTo>
                      <a:pt x="376" y="520"/>
                    </a:lnTo>
                    <a:lnTo>
                      <a:pt x="374" y="504"/>
                    </a:lnTo>
                    <a:lnTo>
                      <a:pt x="376" y="486"/>
                    </a:lnTo>
                    <a:lnTo>
                      <a:pt x="382" y="470"/>
                    </a:lnTo>
                    <a:lnTo>
                      <a:pt x="390" y="456"/>
                    </a:lnTo>
                    <a:lnTo>
                      <a:pt x="402" y="444"/>
                    </a:lnTo>
                    <a:lnTo>
                      <a:pt x="414" y="434"/>
                    </a:lnTo>
                    <a:lnTo>
                      <a:pt x="430" y="426"/>
                    </a:lnTo>
                    <a:lnTo>
                      <a:pt x="446" y="420"/>
                    </a:lnTo>
                    <a:lnTo>
                      <a:pt x="464" y="420"/>
                    </a:lnTo>
                    <a:lnTo>
                      <a:pt x="476" y="420"/>
                    </a:lnTo>
                    <a:lnTo>
                      <a:pt x="490" y="426"/>
                    </a:lnTo>
                    <a:lnTo>
                      <a:pt x="502" y="432"/>
                    </a:lnTo>
                    <a:lnTo>
                      <a:pt x="512" y="438"/>
                    </a:lnTo>
                    <a:lnTo>
                      <a:pt x="528" y="452"/>
                    </a:lnTo>
                    <a:lnTo>
                      <a:pt x="536" y="458"/>
                    </a:lnTo>
                    <a:lnTo>
                      <a:pt x="542" y="462"/>
                    </a:lnTo>
                    <a:lnTo>
                      <a:pt x="548" y="462"/>
                    </a:lnTo>
                    <a:lnTo>
                      <a:pt x="586" y="462"/>
                    </a:lnTo>
                    <a:lnTo>
                      <a:pt x="588" y="462"/>
                    </a:lnTo>
                    <a:lnTo>
                      <a:pt x="590" y="460"/>
                    </a:lnTo>
                    <a:lnTo>
                      <a:pt x="592" y="458"/>
                    </a:lnTo>
                    <a:lnTo>
                      <a:pt x="594" y="454"/>
                    </a:lnTo>
                    <a:lnTo>
                      <a:pt x="594" y="228"/>
                    </a:lnTo>
                    <a:lnTo>
                      <a:pt x="592" y="224"/>
                    </a:lnTo>
                    <a:lnTo>
                      <a:pt x="592" y="220"/>
                    </a:lnTo>
                    <a:lnTo>
                      <a:pt x="590" y="222"/>
                    </a:lnTo>
                    <a:lnTo>
                      <a:pt x="582" y="222"/>
                    </a:lnTo>
                    <a:lnTo>
                      <a:pt x="354" y="222"/>
                    </a:lnTo>
                    <a:lnTo>
                      <a:pt x="350" y="220"/>
                    </a:lnTo>
                    <a:lnTo>
                      <a:pt x="348" y="218"/>
                    </a:lnTo>
                    <a:lnTo>
                      <a:pt x="346" y="216"/>
                    </a:lnTo>
                    <a:lnTo>
                      <a:pt x="346" y="214"/>
                    </a:lnTo>
                    <a:lnTo>
                      <a:pt x="346" y="166"/>
                    </a:lnTo>
                    <a:lnTo>
                      <a:pt x="346" y="160"/>
                    </a:lnTo>
                    <a:lnTo>
                      <a:pt x="352" y="152"/>
                    </a:lnTo>
                    <a:lnTo>
                      <a:pt x="356" y="146"/>
                    </a:lnTo>
                    <a:lnTo>
                      <a:pt x="370" y="130"/>
                    </a:lnTo>
                    <a:lnTo>
                      <a:pt x="376" y="120"/>
                    </a:lnTo>
                    <a:lnTo>
                      <a:pt x="382" y="110"/>
                    </a:lnTo>
                    <a:lnTo>
                      <a:pt x="388" y="98"/>
                    </a:lnTo>
                    <a:lnTo>
                      <a:pt x="388" y="86"/>
                    </a:lnTo>
                    <a:lnTo>
                      <a:pt x="388" y="68"/>
                    </a:lnTo>
                    <a:lnTo>
                      <a:pt x="382" y="52"/>
                    </a:lnTo>
                    <a:lnTo>
                      <a:pt x="374" y="38"/>
                    </a:lnTo>
                    <a:lnTo>
                      <a:pt x="364" y="26"/>
                    </a:lnTo>
                    <a:lnTo>
                      <a:pt x="352" y="14"/>
                    </a:lnTo>
                    <a:lnTo>
                      <a:pt x="338" y="8"/>
                    </a:lnTo>
                    <a:lnTo>
                      <a:pt x="322" y="2"/>
                    </a:lnTo>
                    <a:lnTo>
                      <a:pt x="304" y="0"/>
                    </a:lnTo>
                    <a:lnTo>
                      <a:pt x="288" y="2"/>
                    </a:lnTo>
                    <a:lnTo>
                      <a:pt x="272" y="8"/>
                    </a:lnTo>
                    <a:lnTo>
                      <a:pt x="256" y="14"/>
                    </a:lnTo>
                    <a:lnTo>
                      <a:pt x="244" y="26"/>
                    </a:lnTo>
                    <a:lnTo>
                      <a:pt x="234" y="38"/>
                    </a:lnTo>
                    <a:lnTo>
                      <a:pt x="226" y="52"/>
                    </a:lnTo>
                    <a:lnTo>
                      <a:pt x="222" y="68"/>
                    </a:lnTo>
                    <a:lnTo>
                      <a:pt x="220" y="86"/>
                    </a:lnTo>
                    <a:lnTo>
                      <a:pt x="222" y="98"/>
                    </a:lnTo>
                    <a:lnTo>
                      <a:pt x="226" y="110"/>
                    </a:lnTo>
                    <a:lnTo>
                      <a:pt x="232" y="120"/>
                    </a:lnTo>
                    <a:lnTo>
                      <a:pt x="238" y="130"/>
                    </a:lnTo>
                    <a:lnTo>
                      <a:pt x="252" y="146"/>
                    </a:lnTo>
                    <a:lnTo>
                      <a:pt x="258" y="152"/>
                    </a:lnTo>
                    <a:lnTo>
                      <a:pt x="262" y="160"/>
                    </a:lnTo>
                    <a:lnTo>
                      <a:pt x="264" y="166"/>
                    </a:lnTo>
                    <a:lnTo>
                      <a:pt x="264" y="214"/>
                    </a:lnTo>
                    <a:lnTo>
                      <a:pt x="262" y="216"/>
                    </a:lnTo>
                    <a:lnTo>
                      <a:pt x="260" y="218"/>
                    </a:lnTo>
                    <a:lnTo>
                      <a:pt x="258" y="220"/>
                    </a:lnTo>
                    <a:lnTo>
                      <a:pt x="256" y="222"/>
                    </a:lnTo>
                    <a:lnTo>
                      <a:pt x="8" y="222"/>
                    </a:lnTo>
                    <a:lnTo>
                      <a:pt x="0" y="222"/>
                    </a:lnTo>
                    <a:lnTo>
                      <a:pt x="0" y="224"/>
                    </a:lnTo>
                    <a:lnTo>
                      <a:pt x="0" y="232"/>
                    </a:lnTo>
                    <a:lnTo>
                      <a:pt x="0" y="466"/>
                    </a:lnTo>
                    <a:lnTo>
                      <a:pt x="0" y="470"/>
                    </a:lnTo>
                    <a:lnTo>
                      <a:pt x="2" y="472"/>
                    </a:lnTo>
                    <a:lnTo>
                      <a:pt x="4" y="474"/>
                    </a:lnTo>
                    <a:lnTo>
                      <a:pt x="8" y="474"/>
                    </a:lnTo>
                    <a:lnTo>
                      <a:pt x="44" y="474"/>
                    </a:lnTo>
                    <a:lnTo>
                      <a:pt x="52" y="472"/>
                    </a:lnTo>
                    <a:lnTo>
                      <a:pt x="58" y="468"/>
                    </a:lnTo>
                    <a:lnTo>
                      <a:pt x="64" y="462"/>
                    </a:lnTo>
                    <a:lnTo>
                      <a:pt x="80" y="450"/>
                    </a:lnTo>
                    <a:lnTo>
                      <a:pt x="92" y="442"/>
                    </a:lnTo>
                    <a:lnTo>
                      <a:pt x="104" y="436"/>
                    </a:lnTo>
                    <a:lnTo>
                      <a:pt x="116" y="432"/>
                    </a:lnTo>
                    <a:lnTo>
                      <a:pt x="128" y="430"/>
                    </a:lnTo>
                    <a:lnTo>
                      <a:pt x="146" y="432"/>
                    </a:lnTo>
                    <a:lnTo>
                      <a:pt x="164" y="438"/>
                    </a:lnTo>
                    <a:lnTo>
                      <a:pt x="178" y="446"/>
                    </a:lnTo>
                    <a:lnTo>
                      <a:pt x="192" y="456"/>
                    </a:lnTo>
                    <a:lnTo>
                      <a:pt x="202" y="468"/>
                    </a:lnTo>
                    <a:lnTo>
                      <a:pt x="210" y="482"/>
                    </a:lnTo>
                    <a:lnTo>
                      <a:pt x="216" y="498"/>
                    </a:lnTo>
                    <a:lnTo>
                      <a:pt x="218" y="516"/>
                    </a:lnTo>
                    <a:lnTo>
                      <a:pt x="216" y="532"/>
                    </a:lnTo>
                    <a:lnTo>
                      <a:pt x="210" y="548"/>
                    </a:lnTo>
                    <a:lnTo>
                      <a:pt x="202" y="562"/>
                    </a:lnTo>
                    <a:lnTo>
                      <a:pt x="192" y="576"/>
                    </a:lnTo>
                    <a:lnTo>
                      <a:pt x="178" y="586"/>
                    </a:lnTo>
                    <a:lnTo>
                      <a:pt x="164" y="594"/>
                    </a:lnTo>
                    <a:lnTo>
                      <a:pt x="146" y="598"/>
                    </a:lnTo>
                    <a:lnTo>
                      <a:pt x="128" y="600"/>
                    </a:lnTo>
                    <a:lnTo>
                      <a:pt x="116" y="598"/>
                    </a:lnTo>
                    <a:lnTo>
                      <a:pt x="104" y="594"/>
                    </a:lnTo>
                    <a:lnTo>
                      <a:pt x="92" y="588"/>
                    </a:lnTo>
                    <a:lnTo>
                      <a:pt x="80" y="582"/>
                    </a:lnTo>
                    <a:lnTo>
                      <a:pt x="64" y="568"/>
                    </a:lnTo>
                    <a:lnTo>
                      <a:pt x="58" y="562"/>
                    </a:lnTo>
                    <a:lnTo>
                      <a:pt x="52" y="558"/>
                    </a:lnTo>
                    <a:lnTo>
                      <a:pt x="44" y="556"/>
                    </a:lnTo>
                    <a:lnTo>
                      <a:pt x="8" y="556"/>
                    </a:lnTo>
                    <a:lnTo>
                      <a:pt x="4" y="558"/>
                    </a:lnTo>
                    <a:lnTo>
                      <a:pt x="2" y="560"/>
                    </a:lnTo>
                    <a:lnTo>
                      <a:pt x="0" y="562"/>
                    </a:lnTo>
                    <a:lnTo>
                      <a:pt x="0" y="564"/>
                    </a:lnTo>
                    <a:lnTo>
                      <a:pt x="0" y="794"/>
                    </a:lnTo>
                    <a:lnTo>
                      <a:pt x="0" y="796"/>
                    </a:lnTo>
                    <a:lnTo>
                      <a:pt x="2" y="798"/>
                    </a:lnTo>
                    <a:lnTo>
                      <a:pt x="4" y="800"/>
                    </a:lnTo>
                    <a:lnTo>
                      <a:pt x="8" y="802"/>
                    </a:lnTo>
                    <a:lnTo>
                      <a:pt x="256" y="802"/>
                    </a:lnTo>
                    <a:lnTo>
                      <a:pt x="258" y="802"/>
                    </a:lnTo>
                    <a:lnTo>
                      <a:pt x="260" y="804"/>
                    </a:lnTo>
                    <a:lnTo>
                      <a:pt x="262" y="806"/>
                    </a:lnTo>
                    <a:lnTo>
                      <a:pt x="264" y="810"/>
                    </a:lnTo>
                    <a:lnTo>
                      <a:pt x="264" y="856"/>
                    </a:lnTo>
                    <a:lnTo>
                      <a:pt x="262" y="864"/>
                    </a:lnTo>
                    <a:lnTo>
                      <a:pt x="258" y="870"/>
                    </a:lnTo>
                    <a:lnTo>
                      <a:pt x="252" y="876"/>
                    </a:lnTo>
                    <a:lnTo>
                      <a:pt x="238" y="892"/>
                    </a:lnTo>
                    <a:lnTo>
                      <a:pt x="232" y="902"/>
                    </a:lnTo>
                    <a:lnTo>
                      <a:pt x="226" y="914"/>
                    </a:lnTo>
                    <a:lnTo>
                      <a:pt x="222" y="926"/>
                    </a:lnTo>
                    <a:lnTo>
                      <a:pt x="220" y="938"/>
                    </a:lnTo>
                    <a:lnTo>
                      <a:pt x="222" y="954"/>
                    </a:lnTo>
                    <a:lnTo>
                      <a:pt x="226" y="970"/>
                    </a:lnTo>
                    <a:lnTo>
                      <a:pt x="234" y="984"/>
                    </a:lnTo>
                    <a:lnTo>
                      <a:pt x="244" y="998"/>
                    </a:lnTo>
                    <a:lnTo>
                      <a:pt x="256" y="1008"/>
                    </a:lnTo>
                    <a:lnTo>
                      <a:pt x="272" y="1016"/>
                    </a:lnTo>
                    <a:lnTo>
                      <a:pt x="288" y="1020"/>
                    </a:lnTo>
                    <a:lnTo>
                      <a:pt x="304" y="1022"/>
                    </a:lnTo>
                    <a:lnTo>
                      <a:pt x="322" y="1020"/>
                    </a:lnTo>
                    <a:lnTo>
                      <a:pt x="338" y="1016"/>
                    </a:lnTo>
                    <a:lnTo>
                      <a:pt x="352" y="1008"/>
                    </a:lnTo>
                    <a:lnTo>
                      <a:pt x="364" y="998"/>
                    </a:lnTo>
                    <a:lnTo>
                      <a:pt x="374" y="984"/>
                    </a:lnTo>
                    <a:lnTo>
                      <a:pt x="382" y="970"/>
                    </a:lnTo>
                    <a:lnTo>
                      <a:pt x="388" y="954"/>
                    </a:lnTo>
                    <a:lnTo>
                      <a:pt x="388" y="938"/>
                    </a:lnTo>
                    <a:lnTo>
                      <a:pt x="388" y="926"/>
                    </a:lnTo>
                    <a:lnTo>
                      <a:pt x="382" y="914"/>
                    </a:lnTo>
                    <a:lnTo>
                      <a:pt x="376" y="902"/>
                    </a:lnTo>
                    <a:lnTo>
                      <a:pt x="370" y="892"/>
                    </a:lnTo>
                    <a:lnTo>
                      <a:pt x="356" y="876"/>
                    </a:lnTo>
                    <a:lnTo>
                      <a:pt x="352" y="870"/>
                    </a:lnTo>
                    <a:lnTo>
                      <a:pt x="346" y="864"/>
                    </a:lnTo>
                    <a:lnTo>
                      <a:pt x="346" y="856"/>
                    </a:lnTo>
                    <a:lnTo>
                      <a:pt x="346" y="810"/>
                    </a:lnTo>
                    <a:lnTo>
                      <a:pt x="346" y="806"/>
                    </a:lnTo>
                    <a:lnTo>
                      <a:pt x="348" y="804"/>
                    </a:lnTo>
                    <a:lnTo>
                      <a:pt x="350" y="802"/>
                    </a:lnTo>
                    <a:lnTo>
                      <a:pt x="354" y="802"/>
                    </a:lnTo>
                    <a:lnTo>
                      <a:pt x="494" y="802"/>
                    </a:lnTo>
                    <a:lnTo>
                      <a:pt x="502" y="802"/>
                    </a:lnTo>
                    <a:lnTo>
                      <a:pt x="510" y="800"/>
                    </a:lnTo>
                    <a:lnTo>
                      <a:pt x="586" y="800"/>
                    </a:lnTo>
                    <a:close/>
                  </a:path>
                </a:pathLst>
              </a:custGeom>
              <a:gradFill flip="none" rotWithShape="1">
                <a:gsLst>
                  <a:gs pos="0">
                    <a:schemeClr val="bg2">
                      <a:lumMod val="50000"/>
                    </a:schemeClr>
                  </a:gs>
                  <a:gs pos="55000">
                    <a:schemeClr val="bg2">
                      <a:lumMod val="75000"/>
                    </a:schemeClr>
                  </a:gs>
                  <a:gs pos="62000">
                    <a:schemeClr val="bg2">
                      <a:lumMod val="75000"/>
                    </a:schemeClr>
                  </a:gs>
                  <a:gs pos="100000">
                    <a:schemeClr val="bg2">
                      <a:lumMod val="50000"/>
                    </a:schemeClr>
                  </a:gs>
                  <a:gs pos="51000">
                    <a:schemeClr val="bg2">
                      <a:lumMod val="75000"/>
                    </a:schemeClr>
                  </a:gs>
                  <a:gs pos="65000">
                    <a:schemeClr val="bg2">
                      <a:lumMod val="75000"/>
                    </a:schemeClr>
                  </a:gs>
                </a:gsLst>
                <a:lin ang="17820000" scaled="0"/>
                <a:tileRect/>
              </a:gradFill>
              <a:ln w="3175">
                <a:noFill/>
                <a:round/>
                <a:headEnd/>
                <a:tailEnd/>
              </a:ln>
              <a:effectLst/>
              <a:scene3d>
                <a:camera prst="obliqueTopRight"/>
                <a:lightRig rig="threePt" dir="t"/>
              </a:scene3d>
              <a:sp3d extrusionH="241300"/>
            </p:spPr>
            <p:txBody>
              <a:bodyPr/>
              <a:lstStyle/>
              <a:p>
                <a:pPr fontAlgn="auto">
                  <a:spcBef>
                    <a:spcPts val="0"/>
                  </a:spcBef>
                  <a:spcAft>
                    <a:spcPts val="0"/>
                  </a:spcAft>
                  <a:defRPr/>
                </a:pPr>
                <a:endParaRPr lang="nb-NO">
                  <a:solidFill>
                    <a:srgbClr val="0D0D0D"/>
                  </a:solidFill>
                </a:endParaRPr>
              </a:p>
            </p:txBody>
          </p:sp>
        </p:grpSp>
      </p:grpSp>
      <p:sp>
        <p:nvSpPr>
          <p:cNvPr id="25606" name="Rektangel 76"/>
          <p:cNvSpPr>
            <a:spLocks noChangeArrowheads="1"/>
          </p:cNvSpPr>
          <p:nvPr/>
        </p:nvSpPr>
        <p:spPr bwMode="auto">
          <a:xfrm>
            <a:off x="6373118" y="2437869"/>
            <a:ext cx="2770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defTabSz="914400">
              <a:buFont typeface="Wingdings" charset="2"/>
              <a:buChar char="²"/>
            </a:pPr>
            <a:r>
              <a:rPr lang="da-DK" sz="1100" b="1" dirty="0" err="1" smtClean="0">
                <a:solidFill>
                  <a:srgbClr val="000000"/>
                </a:solidFill>
              </a:rPr>
              <a:t>Modelo</a:t>
            </a:r>
            <a:r>
              <a:rPr lang="da-DK" sz="1100" b="1" dirty="0" smtClean="0">
                <a:solidFill>
                  <a:srgbClr val="000000"/>
                </a:solidFill>
              </a:rPr>
              <a:t> </a:t>
            </a:r>
            <a:r>
              <a:rPr lang="da-DK" sz="1100" b="1" dirty="0" err="1" smtClean="0">
                <a:solidFill>
                  <a:srgbClr val="000000"/>
                </a:solidFill>
              </a:rPr>
              <a:t>educativo</a:t>
            </a:r>
            <a:r>
              <a:rPr lang="da-DK" sz="1100" b="1" dirty="0" smtClean="0">
                <a:solidFill>
                  <a:srgbClr val="000000"/>
                </a:solidFill>
              </a:rPr>
              <a:t> y plan de </a:t>
            </a:r>
            <a:r>
              <a:rPr lang="da-DK" sz="1100" b="1" dirty="0" err="1" smtClean="0">
                <a:solidFill>
                  <a:srgbClr val="000000"/>
                </a:solidFill>
              </a:rPr>
              <a:t>estudios</a:t>
            </a:r>
            <a:endParaRPr lang="da-DK" sz="1100" b="1" dirty="0" smtClean="0">
              <a:solidFill>
                <a:srgbClr val="000000"/>
              </a:solidFill>
            </a:endParaRPr>
          </a:p>
          <a:p>
            <a:pPr marL="228600" indent="-228600" defTabSz="914400">
              <a:buFont typeface="Wingdings" charset="2"/>
              <a:buChar char="²"/>
            </a:pPr>
            <a:r>
              <a:rPr lang="da-DK" sz="1100" b="1" dirty="0" smtClean="0">
                <a:solidFill>
                  <a:srgbClr val="000000"/>
                </a:solidFill>
              </a:rPr>
              <a:t>Personal </a:t>
            </a:r>
            <a:r>
              <a:rPr lang="da-DK" sz="1100" b="1" dirty="0" err="1" smtClean="0">
                <a:solidFill>
                  <a:srgbClr val="000000"/>
                </a:solidFill>
              </a:rPr>
              <a:t>académico</a:t>
            </a:r>
            <a:endParaRPr lang="da-DK" sz="1100" b="1" dirty="0" smtClean="0">
              <a:solidFill>
                <a:srgbClr val="000000"/>
              </a:solidFill>
            </a:endParaRPr>
          </a:p>
          <a:p>
            <a:pPr marL="228600" indent="-228600" defTabSz="914400">
              <a:buFont typeface="Wingdings" charset="2"/>
              <a:buChar char="²"/>
            </a:pPr>
            <a:r>
              <a:rPr lang="en-US" sz="1100" b="1" dirty="0" smtClean="0">
                <a:solidFill>
                  <a:srgbClr val="000000"/>
                </a:solidFill>
              </a:rPr>
              <a:t>S</a:t>
            </a:r>
            <a:r>
              <a:rPr lang="da-DK" sz="1100" b="1" dirty="0" err="1" smtClean="0">
                <a:solidFill>
                  <a:srgbClr val="000000"/>
                </a:solidFill>
              </a:rPr>
              <a:t>ervicio</a:t>
            </a:r>
            <a:r>
              <a:rPr lang="da-DK" sz="1100" b="1" dirty="0" smtClean="0">
                <a:solidFill>
                  <a:srgbClr val="000000"/>
                </a:solidFill>
              </a:rPr>
              <a:t> de </a:t>
            </a:r>
            <a:r>
              <a:rPr lang="da-DK" sz="1100" b="1" dirty="0" err="1" smtClean="0">
                <a:solidFill>
                  <a:srgbClr val="000000"/>
                </a:solidFill>
              </a:rPr>
              <a:t>apoyo</a:t>
            </a:r>
            <a:r>
              <a:rPr lang="da-DK" sz="1100" b="1" dirty="0" smtClean="0">
                <a:solidFill>
                  <a:srgbClr val="000000"/>
                </a:solidFill>
              </a:rPr>
              <a:t> a los </a:t>
            </a:r>
            <a:r>
              <a:rPr lang="da-DK" sz="1100" b="1" dirty="0" err="1" smtClean="0">
                <a:solidFill>
                  <a:srgbClr val="000000"/>
                </a:solidFill>
              </a:rPr>
              <a:t>estudiantes</a:t>
            </a:r>
            <a:endParaRPr lang="da-DK" sz="1100" b="1" dirty="0" smtClean="0">
              <a:solidFill>
                <a:srgbClr val="000000"/>
              </a:solidFill>
            </a:endParaRPr>
          </a:p>
          <a:p>
            <a:pPr marL="228600" indent="-228600" defTabSz="914400">
              <a:buFont typeface="Wingdings" charset="2"/>
              <a:buChar char="²"/>
            </a:pPr>
            <a:r>
              <a:rPr lang="da-DK" sz="1100" b="1" dirty="0" err="1" smtClean="0">
                <a:solidFill>
                  <a:srgbClr val="000000"/>
                </a:solidFill>
              </a:rPr>
              <a:t>Instalaciones</a:t>
            </a:r>
            <a:r>
              <a:rPr lang="da-DK" sz="1100" b="1" dirty="0" smtClean="0">
                <a:solidFill>
                  <a:srgbClr val="000000"/>
                </a:solidFill>
              </a:rPr>
              <a:t>, </a:t>
            </a:r>
            <a:r>
              <a:rPr lang="da-DK" sz="1100" b="1" dirty="0" err="1" smtClean="0">
                <a:solidFill>
                  <a:srgbClr val="000000"/>
                </a:solidFill>
              </a:rPr>
              <a:t>equipo</a:t>
            </a:r>
            <a:r>
              <a:rPr lang="da-DK" sz="1100" b="1" dirty="0" smtClean="0">
                <a:solidFill>
                  <a:srgbClr val="000000"/>
                </a:solidFill>
              </a:rPr>
              <a:t> y </a:t>
            </a:r>
            <a:r>
              <a:rPr lang="da-DK" sz="1100" b="1" dirty="0" err="1" smtClean="0">
                <a:solidFill>
                  <a:srgbClr val="000000"/>
                </a:solidFill>
              </a:rPr>
              <a:t>servicios</a:t>
            </a:r>
            <a:endParaRPr lang="da-DK" sz="1100" b="1" dirty="0">
              <a:solidFill>
                <a:srgbClr val="000000"/>
              </a:solidFill>
            </a:endParaRPr>
          </a:p>
        </p:txBody>
      </p:sp>
      <p:sp>
        <p:nvSpPr>
          <p:cNvPr id="25607" name="Rektangel 76"/>
          <p:cNvSpPr>
            <a:spLocks noChangeArrowheads="1"/>
          </p:cNvSpPr>
          <p:nvPr/>
        </p:nvSpPr>
        <p:spPr bwMode="auto">
          <a:xfrm>
            <a:off x="5715000" y="1752600"/>
            <a:ext cx="30996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defTabSz="914400">
              <a:buFont typeface="Wingdings" charset="2"/>
              <a:buChar char="²"/>
            </a:pPr>
            <a:r>
              <a:rPr lang="en-US" sz="1100" b="1" noProof="1" smtClean="0">
                <a:solidFill>
                  <a:srgbClr val="000000"/>
                </a:solidFill>
                <a:cs typeface="Arial" charset="0"/>
              </a:rPr>
              <a:t>P</a:t>
            </a:r>
            <a:r>
              <a:rPr lang="es-ES_tradnl" sz="1100" b="1" noProof="1" smtClean="0">
                <a:solidFill>
                  <a:srgbClr val="000000"/>
                </a:solidFill>
                <a:cs typeface="Arial" charset="0"/>
              </a:rPr>
              <a:t>roductividad académica en docencia</a:t>
            </a:r>
          </a:p>
          <a:p>
            <a:pPr marL="171450" indent="-171450" defTabSz="914400">
              <a:buFont typeface="Wingdings" charset="2"/>
              <a:buChar char="²"/>
            </a:pPr>
            <a:r>
              <a:rPr lang="en-US" sz="1100" b="1" noProof="1" smtClean="0">
                <a:solidFill>
                  <a:srgbClr val="000000"/>
                </a:solidFill>
                <a:cs typeface="Arial" charset="0"/>
              </a:rPr>
              <a:t>P</a:t>
            </a:r>
            <a:r>
              <a:rPr lang="es-ES_tradnl" sz="1100" b="1" noProof="1" smtClean="0">
                <a:solidFill>
                  <a:srgbClr val="000000"/>
                </a:solidFill>
                <a:cs typeface="Arial" charset="0"/>
              </a:rPr>
              <a:t>roductividad académica en investigación</a:t>
            </a:r>
            <a:endParaRPr lang="da-DK" sz="1100" dirty="0">
              <a:solidFill>
                <a:srgbClr val="000000"/>
              </a:solidFill>
            </a:endParaRPr>
          </a:p>
        </p:txBody>
      </p:sp>
      <p:sp>
        <p:nvSpPr>
          <p:cNvPr id="25608" name="Rektangel 76"/>
          <p:cNvSpPr>
            <a:spLocks noChangeArrowheads="1"/>
          </p:cNvSpPr>
          <p:nvPr/>
        </p:nvSpPr>
        <p:spPr bwMode="auto">
          <a:xfrm>
            <a:off x="4800600" y="838200"/>
            <a:ext cx="273449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defTabSz="914400">
              <a:buFont typeface="Wingdings" charset="2"/>
              <a:buChar char="²"/>
            </a:pPr>
            <a:r>
              <a:rPr lang="en-US" sz="1100" b="1" noProof="1" smtClean="0">
                <a:solidFill>
                  <a:srgbClr val="000000"/>
                </a:solidFill>
                <a:cs typeface="Arial" charset="0"/>
              </a:rPr>
              <a:t>T</a:t>
            </a:r>
            <a:r>
              <a:rPr lang="es-ES_tradnl" sz="1100" b="1" noProof="1" smtClean="0">
                <a:solidFill>
                  <a:srgbClr val="000000"/>
                </a:solidFill>
                <a:cs typeface="Arial" charset="0"/>
              </a:rPr>
              <a:t>rascendencia del programa</a:t>
            </a:r>
          </a:p>
          <a:p>
            <a:pPr marL="171450" indent="-171450" defTabSz="914400">
              <a:buFont typeface="Wingdings" charset="2"/>
              <a:buChar char="²"/>
            </a:pPr>
            <a:r>
              <a:rPr lang="es-ES_tradnl" sz="1100" b="1" noProof="1" smtClean="0">
                <a:solidFill>
                  <a:srgbClr val="000000"/>
                </a:solidFill>
                <a:cs typeface="Arial" charset="0"/>
              </a:rPr>
              <a:t>Alumnos</a:t>
            </a:r>
          </a:p>
          <a:p>
            <a:pPr marL="171450" indent="-171450" defTabSz="914400">
              <a:buFont typeface="Wingdings" charset="2"/>
              <a:buChar char="²"/>
            </a:pPr>
            <a:r>
              <a:rPr lang="en-US" sz="1100" b="1" noProof="1" smtClean="0">
                <a:solidFill>
                  <a:srgbClr val="000000"/>
                </a:solidFill>
                <a:cs typeface="Arial" charset="0"/>
              </a:rPr>
              <a:t>V</a:t>
            </a:r>
            <a:r>
              <a:rPr lang="es-ES_tradnl" sz="1100" b="1" noProof="1" smtClean="0">
                <a:solidFill>
                  <a:srgbClr val="000000"/>
                </a:solidFill>
                <a:cs typeface="Arial" charset="0"/>
              </a:rPr>
              <a:t>inculación con los sectores de la sociedad</a:t>
            </a:r>
            <a:endParaRPr lang="da-DK" sz="1100" dirty="0">
              <a:solidFill>
                <a:srgbClr val="000000"/>
              </a:solidFill>
            </a:endParaRPr>
          </a:p>
          <a:p>
            <a:pPr defTabSz="914400"/>
            <a:endParaRPr lang="da-DK" sz="1100" dirty="0">
              <a:solidFill>
                <a:srgbClr val="000000"/>
              </a:solidFill>
            </a:endParaRPr>
          </a:p>
        </p:txBody>
      </p:sp>
      <p:sp>
        <p:nvSpPr>
          <p:cNvPr id="97" name="Rectangle 96"/>
          <p:cNvSpPr/>
          <p:nvPr/>
        </p:nvSpPr>
        <p:spPr>
          <a:xfrm>
            <a:off x="0" y="5257800"/>
            <a:ext cx="9144000" cy="1600200"/>
          </a:xfrm>
          <a:prstGeom prst="rect">
            <a:avLst/>
          </a:prstGeom>
          <a:solidFill>
            <a:schemeClr val="tx1">
              <a:lumMod val="95000"/>
              <a:lumOff val="5000"/>
            </a:schemeClr>
          </a:solidFill>
          <a:ln w="9525" cap="flat" cmpd="sng" algn="ctr">
            <a:noFill/>
            <a:prstDash val="solid"/>
          </a:ln>
          <a:effectLst/>
        </p:spPr>
        <p:txBody>
          <a:bodyPr anchor="ctr"/>
          <a:lstStyle/>
          <a:p>
            <a:pPr algn="ctr">
              <a:defRPr/>
            </a:pPr>
            <a:endParaRPr lang="en-US">
              <a:solidFill>
                <a:srgbClr val="FFFFFF"/>
              </a:solidFill>
            </a:endParaRPr>
          </a:p>
        </p:txBody>
      </p:sp>
      <p:sp>
        <p:nvSpPr>
          <p:cNvPr id="25610" name="Rektangel 76"/>
          <p:cNvSpPr>
            <a:spLocks noChangeArrowheads="1"/>
          </p:cNvSpPr>
          <p:nvPr/>
        </p:nvSpPr>
        <p:spPr bwMode="auto">
          <a:xfrm>
            <a:off x="1112838" y="5473700"/>
            <a:ext cx="22098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300" b="1" noProof="1" smtClean="0">
                <a:solidFill>
                  <a:srgbClr val="FFFFFF"/>
                </a:solidFill>
                <a:cs typeface="Arial" charset="0"/>
              </a:rPr>
              <a:t>ENFOQUE</a:t>
            </a:r>
            <a:endParaRPr sz="1300" b="1" noProof="1">
              <a:solidFill>
                <a:srgbClr val="FFFFFF"/>
              </a:solidFill>
              <a:cs typeface="Arial" charset="0"/>
            </a:endParaRPr>
          </a:p>
          <a:p>
            <a:endParaRPr lang="da-DK" dirty="0">
              <a:solidFill>
                <a:srgbClr val="1E1C11"/>
              </a:solidFill>
            </a:endParaRPr>
          </a:p>
        </p:txBody>
      </p:sp>
      <p:grpSp>
        <p:nvGrpSpPr>
          <p:cNvPr id="25611" name="Group 19"/>
          <p:cNvGrpSpPr>
            <a:grpSpLocks/>
          </p:cNvGrpSpPr>
          <p:nvPr/>
        </p:nvGrpSpPr>
        <p:grpSpPr bwMode="auto">
          <a:xfrm>
            <a:off x="808038" y="5562600"/>
            <a:ext cx="250825" cy="250825"/>
            <a:chOff x="530225" y="5016500"/>
            <a:chExt cx="393700" cy="393700"/>
          </a:xfrm>
          <a:solidFill>
            <a:schemeClr val="accent3"/>
          </a:solidFill>
        </p:grpSpPr>
        <p:sp>
          <p:nvSpPr>
            <p:cNvPr id="25623" name="Oval 99"/>
            <p:cNvSpPr>
              <a:spLocks noChangeArrowheads="1"/>
            </p:cNvSpPr>
            <p:nvPr/>
          </p:nvSpPr>
          <p:spPr bwMode="auto">
            <a:xfrm>
              <a:off x="530225" y="5016500"/>
              <a:ext cx="393700" cy="393700"/>
            </a:xfrm>
            <a:prstGeom prst="ellipse">
              <a:avLst/>
            </a:prstGeom>
            <a:grpFill/>
            <a:ln w="9525">
              <a:solidFill>
                <a:srgbClr val="FFFFFF"/>
              </a:solidFill>
              <a:round/>
              <a:headEnd/>
              <a:tailEnd/>
            </a:ln>
            <a:extLst/>
          </p:spPr>
          <p:txBody>
            <a:bodyPr anchor="ctr"/>
            <a:lstStyle/>
            <a:p>
              <a:pPr algn="ctr"/>
              <a:endParaRPr lang="en-US">
                <a:solidFill>
                  <a:srgbClr val="FFFFFF"/>
                </a:solidFill>
              </a:endParaRPr>
            </a:p>
          </p:txBody>
        </p:sp>
        <p:sp>
          <p:nvSpPr>
            <p:cNvPr id="25624" name="Isosceles Triangle 100"/>
            <p:cNvSpPr>
              <a:spLocks noChangeArrowheads="1"/>
            </p:cNvSpPr>
            <p:nvPr/>
          </p:nvSpPr>
          <p:spPr bwMode="auto">
            <a:xfrm rot="5400000">
              <a:off x="634879" y="5111187"/>
              <a:ext cx="234227" cy="2043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353637"/>
                </a:solidFill>
              </a:endParaRPr>
            </a:p>
          </p:txBody>
        </p:sp>
      </p:grpSp>
      <p:sp>
        <p:nvSpPr>
          <p:cNvPr id="25612" name="Rektangel 76"/>
          <p:cNvSpPr>
            <a:spLocks noChangeArrowheads="1"/>
          </p:cNvSpPr>
          <p:nvPr/>
        </p:nvSpPr>
        <p:spPr bwMode="auto">
          <a:xfrm>
            <a:off x="3805238" y="5473700"/>
            <a:ext cx="22098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300" b="1" noProof="1" smtClean="0">
                <a:solidFill>
                  <a:srgbClr val="FFFFFF"/>
                </a:solidFill>
                <a:cs typeface="Arial" charset="0"/>
              </a:rPr>
              <a:t>IMPLANTACION</a:t>
            </a:r>
            <a:endParaRPr sz="1300" b="1" noProof="1">
              <a:solidFill>
                <a:srgbClr val="FFFFFF"/>
              </a:solidFill>
              <a:cs typeface="Arial" charset="0"/>
            </a:endParaRPr>
          </a:p>
        </p:txBody>
      </p:sp>
      <p:grpSp>
        <p:nvGrpSpPr>
          <p:cNvPr id="25613" name="Group 19"/>
          <p:cNvGrpSpPr>
            <a:grpSpLocks/>
          </p:cNvGrpSpPr>
          <p:nvPr/>
        </p:nvGrpSpPr>
        <p:grpSpPr bwMode="auto">
          <a:xfrm>
            <a:off x="3500438" y="5562600"/>
            <a:ext cx="250825" cy="250825"/>
            <a:chOff x="530225" y="5016500"/>
            <a:chExt cx="393700" cy="393700"/>
          </a:xfrm>
          <a:solidFill>
            <a:schemeClr val="accent4">
              <a:lumMod val="75000"/>
            </a:schemeClr>
          </a:solidFill>
        </p:grpSpPr>
        <p:sp>
          <p:nvSpPr>
            <p:cNvPr id="25621" name="Oval 103"/>
            <p:cNvSpPr>
              <a:spLocks noChangeArrowheads="1"/>
            </p:cNvSpPr>
            <p:nvPr/>
          </p:nvSpPr>
          <p:spPr bwMode="auto">
            <a:xfrm>
              <a:off x="530225" y="5016500"/>
              <a:ext cx="393700" cy="393700"/>
            </a:xfrm>
            <a:prstGeom prst="ellipse">
              <a:avLst/>
            </a:prstGeom>
            <a:grpFill/>
            <a:ln w="9525">
              <a:solidFill>
                <a:srgbClr val="FFFFFF"/>
              </a:solidFill>
              <a:round/>
              <a:headEnd/>
              <a:tailEnd/>
            </a:ln>
            <a:extLst/>
          </p:spPr>
          <p:txBody>
            <a:bodyPr anchor="ctr"/>
            <a:lstStyle/>
            <a:p>
              <a:pPr algn="ctr"/>
              <a:endParaRPr lang="en-US">
                <a:solidFill>
                  <a:srgbClr val="FFFFFF"/>
                </a:solidFill>
              </a:endParaRPr>
            </a:p>
          </p:txBody>
        </p:sp>
        <p:sp>
          <p:nvSpPr>
            <p:cNvPr id="25622" name="Isosceles Triangle 104"/>
            <p:cNvSpPr>
              <a:spLocks noChangeArrowheads="1"/>
            </p:cNvSpPr>
            <p:nvPr/>
          </p:nvSpPr>
          <p:spPr bwMode="auto">
            <a:xfrm rot="5400000">
              <a:off x="634879" y="5111187"/>
              <a:ext cx="234227" cy="2043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353637"/>
                </a:solidFill>
              </a:endParaRPr>
            </a:p>
          </p:txBody>
        </p:sp>
      </p:grpSp>
      <p:sp>
        <p:nvSpPr>
          <p:cNvPr id="25614" name="Rektangel 76"/>
          <p:cNvSpPr>
            <a:spLocks noChangeArrowheads="1"/>
          </p:cNvSpPr>
          <p:nvPr/>
        </p:nvSpPr>
        <p:spPr bwMode="auto">
          <a:xfrm>
            <a:off x="6345238" y="5473700"/>
            <a:ext cx="22098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300" b="1" noProof="1" smtClean="0">
                <a:solidFill>
                  <a:srgbClr val="FFFFFF"/>
                </a:solidFill>
                <a:cs typeface="Arial" charset="0"/>
              </a:rPr>
              <a:t>RESULTADOS</a:t>
            </a:r>
            <a:endParaRPr sz="1300" b="1" noProof="1">
              <a:solidFill>
                <a:srgbClr val="FFFFFF"/>
              </a:solidFill>
              <a:cs typeface="Arial" charset="0"/>
            </a:endParaRPr>
          </a:p>
          <a:p>
            <a:endParaRPr lang="da-DK" dirty="0">
              <a:solidFill>
                <a:srgbClr val="1E1C11"/>
              </a:solidFill>
            </a:endParaRPr>
          </a:p>
        </p:txBody>
      </p:sp>
      <p:grpSp>
        <p:nvGrpSpPr>
          <p:cNvPr id="25615" name="Group 19"/>
          <p:cNvGrpSpPr>
            <a:grpSpLocks/>
          </p:cNvGrpSpPr>
          <p:nvPr/>
        </p:nvGrpSpPr>
        <p:grpSpPr bwMode="auto">
          <a:xfrm>
            <a:off x="6040438" y="5562600"/>
            <a:ext cx="250825" cy="250825"/>
            <a:chOff x="530225" y="5016500"/>
            <a:chExt cx="393700" cy="393700"/>
          </a:xfrm>
          <a:solidFill>
            <a:schemeClr val="tx2">
              <a:lumMod val="60000"/>
              <a:lumOff val="40000"/>
            </a:schemeClr>
          </a:solidFill>
        </p:grpSpPr>
        <p:sp>
          <p:nvSpPr>
            <p:cNvPr id="25619" name="Oval 107"/>
            <p:cNvSpPr>
              <a:spLocks noChangeArrowheads="1"/>
            </p:cNvSpPr>
            <p:nvPr/>
          </p:nvSpPr>
          <p:spPr bwMode="auto">
            <a:xfrm>
              <a:off x="530225" y="5016500"/>
              <a:ext cx="393700" cy="393700"/>
            </a:xfrm>
            <a:prstGeom prst="ellipse">
              <a:avLst/>
            </a:prstGeom>
            <a:grpFill/>
            <a:ln w="9525">
              <a:solidFill>
                <a:srgbClr val="FFFFFF"/>
              </a:solidFill>
              <a:round/>
              <a:headEnd/>
              <a:tailEnd/>
            </a:ln>
            <a:extLst/>
          </p:spPr>
          <p:txBody>
            <a:bodyPr anchor="ctr"/>
            <a:lstStyle/>
            <a:p>
              <a:pPr algn="ctr"/>
              <a:endParaRPr lang="en-US">
                <a:solidFill>
                  <a:srgbClr val="FFFFFF"/>
                </a:solidFill>
              </a:endParaRPr>
            </a:p>
          </p:txBody>
        </p:sp>
        <p:sp>
          <p:nvSpPr>
            <p:cNvPr id="25620" name="Isosceles Triangle 108"/>
            <p:cNvSpPr>
              <a:spLocks noChangeArrowheads="1"/>
            </p:cNvSpPr>
            <p:nvPr/>
          </p:nvSpPr>
          <p:spPr bwMode="auto">
            <a:xfrm rot="5400000">
              <a:off x="634879" y="5111187"/>
              <a:ext cx="234227" cy="2043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353637"/>
                </a:solidFill>
              </a:endParaRPr>
            </a:p>
          </p:txBody>
        </p:sp>
      </p:grpSp>
      <p:sp>
        <p:nvSpPr>
          <p:cNvPr id="25618" name="TextBox 54"/>
          <p:cNvSpPr txBox="1">
            <a:spLocks noChangeArrowheads="1"/>
          </p:cNvSpPr>
          <p:nvPr/>
        </p:nvSpPr>
        <p:spPr bwMode="auto">
          <a:xfrm>
            <a:off x="314325" y="307261"/>
            <a:ext cx="3057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b-NO" sz="2800" b="1" dirty="0" smtClean="0">
                <a:solidFill>
                  <a:srgbClr val="000000"/>
                </a:solidFill>
              </a:rPr>
              <a:t>CATEGORIAS</a:t>
            </a:r>
          </a:p>
          <a:p>
            <a:pPr eaLnBrk="1" hangingPunct="1"/>
            <a:r>
              <a:rPr lang="nb-NO" sz="2800" b="1" dirty="0" smtClean="0">
                <a:solidFill>
                  <a:srgbClr val="000000"/>
                </a:solidFill>
              </a:rPr>
              <a:t>2013</a:t>
            </a:r>
            <a:endParaRPr lang="en-GB" sz="2800" dirty="0">
              <a:solidFill>
                <a:srgbClr val="000000"/>
              </a:solidFill>
            </a:endParaRPr>
          </a:p>
        </p:txBody>
      </p:sp>
      <p:grpSp>
        <p:nvGrpSpPr>
          <p:cNvPr id="49" name="Group 19"/>
          <p:cNvGrpSpPr>
            <a:grpSpLocks/>
          </p:cNvGrpSpPr>
          <p:nvPr/>
        </p:nvGrpSpPr>
        <p:grpSpPr bwMode="auto">
          <a:xfrm>
            <a:off x="7064375" y="3692525"/>
            <a:ext cx="250825" cy="250825"/>
            <a:chOff x="530225" y="5016500"/>
            <a:chExt cx="393700" cy="393700"/>
          </a:xfrm>
          <a:solidFill>
            <a:schemeClr val="accent3"/>
          </a:solidFill>
        </p:grpSpPr>
        <p:sp>
          <p:nvSpPr>
            <p:cNvPr id="50" name="Oval 99"/>
            <p:cNvSpPr>
              <a:spLocks noChangeArrowheads="1"/>
            </p:cNvSpPr>
            <p:nvPr/>
          </p:nvSpPr>
          <p:spPr bwMode="auto">
            <a:xfrm>
              <a:off x="530225" y="5016500"/>
              <a:ext cx="393700" cy="393700"/>
            </a:xfrm>
            <a:prstGeom prst="ellipse">
              <a:avLst/>
            </a:prstGeom>
            <a:grpFill/>
            <a:ln w="9525">
              <a:solidFill>
                <a:srgbClr val="FFFFFF"/>
              </a:solidFill>
              <a:round/>
              <a:headEnd/>
              <a:tailEnd/>
            </a:ln>
            <a:extLst/>
          </p:spPr>
          <p:txBody>
            <a:bodyPr anchor="ctr"/>
            <a:lstStyle/>
            <a:p>
              <a:pPr algn="ctr"/>
              <a:endParaRPr lang="en-US">
                <a:solidFill>
                  <a:srgbClr val="FFFFFF"/>
                </a:solidFill>
              </a:endParaRPr>
            </a:p>
          </p:txBody>
        </p:sp>
        <p:sp>
          <p:nvSpPr>
            <p:cNvPr id="51" name="Isosceles Triangle 100"/>
            <p:cNvSpPr>
              <a:spLocks noChangeArrowheads="1"/>
            </p:cNvSpPr>
            <p:nvPr/>
          </p:nvSpPr>
          <p:spPr bwMode="auto">
            <a:xfrm rot="5400000">
              <a:off x="634879" y="5111187"/>
              <a:ext cx="234227" cy="204325"/>
            </a:xfrm>
            <a:prstGeom prst="triangle">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a:solidFill>
                  <a:srgbClr val="353637"/>
                </a:solidFill>
              </a:endParaRPr>
            </a:p>
          </p:txBody>
        </p:sp>
      </p:grpSp>
    </p:spTree>
    <p:extLst>
      <p:ext uri="{BB962C8B-B14F-4D97-AF65-F5344CB8AC3E}">
        <p14:creationId xmlns:p14="http://schemas.microsoft.com/office/powerpoint/2010/main" val="1004529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0" name="Oval 9"/>
          <p:cNvSpPr/>
          <p:nvPr/>
        </p:nvSpPr>
        <p:spPr>
          <a:xfrm>
            <a:off x="787798" y="3347359"/>
            <a:ext cx="2069702" cy="241662"/>
          </a:xfrm>
          <a:prstGeom prst="ellipse">
            <a:avLst/>
          </a:prstGeom>
          <a:gradFill flip="none" rotWithShape="1">
            <a:gsLst>
              <a:gs pos="0">
                <a:sysClr val="windowText" lastClr="000000">
                  <a:lumMod val="90000"/>
                  <a:alpha val="62000"/>
                </a:sysClr>
              </a:gs>
              <a:gs pos="100000">
                <a:srgbClr val="08CFEE">
                  <a:tint val="23500"/>
                  <a:satMod val="160000"/>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TextBox 10"/>
          <p:cNvSpPr txBox="1"/>
          <p:nvPr/>
        </p:nvSpPr>
        <p:spPr>
          <a:xfrm>
            <a:off x="3596640" y="2904054"/>
            <a:ext cx="5315778" cy="1323439"/>
          </a:xfrm>
          <a:prstGeom prst="rect">
            <a:avLst/>
          </a:prstGeom>
          <a:noFill/>
        </p:spPr>
        <p:txBody>
          <a:bodyPr wrap="none" rtlCol="0">
            <a:spAutoFit/>
          </a:bodyPr>
          <a:lstStyle/>
          <a:p>
            <a:r>
              <a:rPr lang="en-US" sz="8000" b="1" dirty="0" err="1" smtClean="0">
                <a:solidFill>
                  <a:schemeClr val="accent1"/>
                </a:solidFill>
                <a:latin typeface="Arial" pitchFamily="34" charset="0"/>
                <a:cs typeface="Arial" pitchFamily="34" charset="0"/>
              </a:rPr>
              <a:t>Estructura</a:t>
            </a:r>
            <a:endParaRPr lang="en-US" sz="8000" b="1" dirty="0">
              <a:solidFill>
                <a:schemeClr val="accent1"/>
              </a:solidFill>
              <a:latin typeface="Arial" pitchFamily="34" charset="0"/>
              <a:cs typeface="Arial" pitchFamily="34" charset="0"/>
            </a:endParaRPr>
          </a:p>
        </p:txBody>
      </p:sp>
      <p:sp>
        <p:nvSpPr>
          <p:cNvPr id="12" name="TextBox 11"/>
          <p:cNvSpPr txBox="1"/>
          <p:nvPr/>
        </p:nvSpPr>
        <p:spPr>
          <a:xfrm>
            <a:off x="3247081" y="3998595"/>
            <a:ext cx="5831118" cy="2862322"/>
          </a:xfrm>
          <a:prstGeom prst="rect">
            <a:avLst/>
          </a:prstGeom>
          <a:noFill/>
        </p:spPr>
        <p:txBody>
          <a:bodyPr wrap="none" rtlCol="0">
            <a:spAutoFit/>
          </a:bodyPr>
          <a:lstStyle/>
          <a:p>
            <a:pPr lvl="0" algn="ctr"/>
            <a:r>
              <a:rPr lang="en-US" sz="6000" dirty="0" smtClean="0">
                <a:solidFill>
                  <a:schemeClr val="bg1"/>
                </a:solidFill>
                <a:latin typeface="Arial" pitchFamily="34" charset="0"/>
                <a:ea typeface="Arial" charset="0"/>
                <a:cs typeface="Arial" pitchFamily="34" charset="0"/>
              </a:rPr>
              <a:t>del </a:t>
            </a:r>
            <a:r>
              <a:rPr lang="en-US" sz="6000" dirty="0">
                <a:solidFill>
                  <a:schemeClr val="bg1"/>
                </a:solidFill>
                <a:latin typeface="Arial" pitchFamily="34" charset="0"/>
                <a:ea typeface="Arial" charset="0"/>
                <a:cs typeface="Arial" pitchFamily="34" charset="0"/>
              </a:rPr>
              <a:t>Marco de </a:t>
            </a:r>
            <a:endParaRPr lang="en-US" sz="6000" dirty="0" smtClean="0">
              <a:solidFill>
                <a:schemeClr val="bg1"/>
              </a:solidFill>
              <a:latin typeface="Arial" pitchFamily="34" charset="0"/>
              <a:ea typeface="Arial" charset="0"/>
              <a:cs typeface="Arial" pitchFamily="34" charset="0"/>
            </a:endParaRPr>
          </a:p>
          <a:p>
            <a:pPr lvl="0" algn="ctr"/>
            <a:r>
              <a:rPr lang="en-US" sz="6000" dirty="0" err="1">
                <a:solidFill>
                  <a:schemeClr val="bg1"/>
                </a:solidFill>
                <a:latin typeface="Arial" pitchFamily="34" charset="0"/>
                <a:ea typeface="Arial" charset="0"/>
                <a:cs typeface="Arial" pitchFamily="34" charset="0"/>
              </a:rPr>
              <a:t>R</a:t>
            </a:r>
            <a:r>
              <a:rPr lang="en-US" sz="6000" dirty="0" err="1" smtClean="0">
                <a:solidFill>
                  <a:schemeClr val="bg1"/>
                </a:solidFill>
                <a:latin typeface="Arial" pitchFamily="34" charset="0"/>
                <a:ea typeface="Arial" charset="0"/>
                <a:cs typeface="Arial" pitchFamily="34" charset="0"/>
              </a:rPr>
              <a:t>eferencia</a:t>
            </a:r>
            <a:r>
              <a:rPr lang="en-US" sz="6000" dirty="0" smtClean="0">
                <a:solidFill>
                  <a:schemeClr val="bg1"/>
                </a:solidFill>
                <a:latin typeface="Arial" pitchFamily="34" charset="0"/>
                <a:ea typeface="Arial" charset="0"/>
                <a:cs typeface="Arial" pitchFamily="34" charset="0"/>
              </a:rPr>
              <a:t> </a:t>
            </a:r>
            <a:r>
              <a:rPr lang="en-US" sz="6000" dirty="0">
                <a:solidFill>
                  <a:schemeClr val="bg1"/>
                </a:solidFill>
                <a:latin typeface="Arial" pitchFamily="34" charset="0"/>
                <a:ea typeface="Arial" charset="0"/>
                <a:cs typeface="Arial" pitchFamily="34" charset="0"/>
              </a:rPr>
              <a:t>2014</a:t>
            </a:r>
          </a:p>
          <a:p>
            <a:pPr algn="ctr"/>
            <a:endParaRPr lang="en-US" sz="6000" b="1" dirty="0">
              <a:solidFill>
                <a:schemeClr val="accent1"/>
              </a:solidFill>
              <a:latin typeface="Arial" pitchFamily="34" charset="0"/>
              <a:cs typeface="Arial" pitchFamily="34" charset="0"/>
            </a:endParaRPr>
          </a:p>
        </p:txBody>
      </p:sp>
      <p:sp>
        <p:nvSpPr>
          <p:cNvPr id="6" name="Oval 5"/>
          <p:cNvSpPr/>
          <p:nvPr/>
        </p:nvSpPr>
        <p:spPr>
          <a:xfrm>
            <a:off x="855330" y="1623191"/>
            <a:ext cx="1838340" cy="183834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smtClean="0">
                <a:ln>
                  <a:noFill/>
                </a:ln>
                <a:solidFill>
                  <a:sysClr val="window" lastClr="FFFFFF"/>
                </a:solidFill>
                <a:effectLst/>
                <a:uLnTx/>
                <a:uFillTx/>
                <a:latin typeface="Arial Black" pitchFamily="34" charset="0"/>
                <a:ea typeface="+mn-ea"/>
                <a:cs typeface="+mn-cs"/>
              </a:rPr>
              <a:t>II</a:t>
            </a:r>
            <a:endParaRPr kumimoji="0" lang="en-US" sz="72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88642">
            <a:off x="535305" y="1137920"/>
            <a:ext cx="1962150" cy="914400"/>
          </a:xfrm>
          <a:prstGeom prst="rect">
            <a:avLst/>
          </a:prstGeom>
          <a:effectLst>
            <a:outerShdw blurRad="50800" dist="63500" dir="8100000" algn="tr" rotWithShape="0">
              <a:prstClr val="black">
                <a:alpha val="36000"/>
              </a:prstClr>
            </a:outerShdw>
          </a:effectLst>
        </p:spPr>
      </p:pic>
      <p:sp>
        <p:nvSpPr>
          <p:cNvPr id="19" name="Oval 18"/>
          <p:cNvSpPr/>
          <p:nvPr/>
        </p:nvSpPr>
        <p:spPr bwMode="auto">
          <a:xfrm>
            <a:off x="887095" y="1669371"/>
            <a:ext cx="1755775" cy="17541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607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2.77778E-6 -1.85185E-6 L 0.96666 -1.85185E-6 " pathEditMode="relative" rAng="0" ptsTypes="AA">
                                          <p:cBhvr>
                                            <p:cTn id="8" dur="2000" spd="-100000" fill="hold"/>
                                            <p:tgtEl>
                                              <p:spTgt spid="6"/>
                                            </p:tgtEl>
                                            <p:attrNameLst>
                                              <p:attrName>ppt_x</p:attrName>
                                              <p:attrName>ppt_y</p:attrName>
                                            </p:attrNameLst>
                                          </p:cBhvr>
                                          <p:rCtr x="483" y="0"/>
                                        </p:animMotion>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4.44444E-6 2.96296E-6 L 0.95833 2.96296E-6 " pathEditMode="relative" rAng="0" ptsTypes="AA">
                                          <p:cBhvr>
                                            <p:cTn id="12" dur="2000" spd="-100000" fill="hold"/>
                                            <p:tgtEl>
                                              <p:spTgt spid="10"/>
                                            </p:tgtEl>
                                            <p:attrNameLst>
                                              <p:attrName>ppt_x</p:attrName>
                                              <p:attrName>ppt_y</p:attrName>
                                            </p:attrNameLst>
                                          </p:cBhvr>
                                          <p:rCtr x="479" y="0"/>
                                        </p:animMotion>
                                      </p:childTnLst>
                                    </p:cTn>
                                  </p:par>
                                </p:childTnLst>
                              </p:cTn>
                            </p:par>
                            <p:par>
                              <p:cTn id="13" fill="hold">
                                <p:stCondLst>
                                  <p:cond delay="2000"/>
                                </p:stCondLst>
                                <p:childTnLst>
                                  <p:par>
                                    <p:cTn id="14" presetID="1"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500"/>
                                </p:stCondLst>
                                <p:childTnLst>
                                  <p:par>
                                    <p:cTn id="20" presetID="2" presetClass="entr" presetSubtype="1" fill="hold" nodeType="afterEffect" p14:presetBounceEnd="70000">
                                      <p:stCondLst>
                                        <p:cond delay="450"/>
                                      </p:stCondLst>
                                      <p:childTnLst>
                                        <p:set>
                                          <p:cBhvr>
                                            <p:cTn id="21" dur="1" fill="hold">
                                              <p:stCondLst>
                                                <p:cond delay="0"/>
                                              </p:stCondLst>
                                            </p:cTn>
                                            <p:tgtEl>
                                              <p:spTgt spid="1026"/>
                                            </p:tgtEl>
                                            <p:attrNameLst>
                                              <p:attrName>style.visibility</p:attrName>
                                            </p:attrNameLst>
                                          </p:cBhvr>
                                          <p:to>
                                            <p:strVal val="visible"/>
                                          </p:to>
                                        </p:set>
                                        <p:anim calcmode="lin" valueType="num" p14:bounceEnd="70000">
                                          <p:cBhvr additive="base">
                                            <p:cTn id="22" dur="400" fill="hold"/>
                                            <p:tgtEl>
                                              <p:spTgt spid="1026"/>
                                            </p:tgtEl>
                                            <p:attrNameLst>
                                              <p:attrName>ppt_x</p:attrName>
                                            </p:attrNameLst>
                                          </p:cBhvr>
                                          <p:tavLst>
                                            <p:tav tm="0">
                                              <p:val>
                                                <p:strVal val="#ppt_x"/>
                                              </p:val>
                                            </p:tav>
                                            <p:tav tm="100000">
                                              <p:val>
                                                <p:strVal val="#ppt_x"/>
                                              </p:val>
                                            </p:tav>
                                          </p:tavLst>
                                        </p:anim>
                                        <p:anim calcmode="lin" valueType="num" p14:bounceEnd="70000">
                                          <p:cBhvr additive="base">
                                            <p:cTn id="23" dur="4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P spid="6" grpId="0" animBg="1"/>
          <p:bldP spid="6" grpId="1"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2.77778E-6 -1.85185E-6 L 0.96666 -1.85185E-6 " pathEditMode="relative" rAng="0" ptsTypes="AA">
                                          <p:cBhvr>
                                            <p:cTn id="8" dur="2000" spd="-100000" fill="hold"/>
                                            <p:tgtEl>
                                              <p:spTgt spid="6"/>
                                            </p:tgtEl>
                                            <p:attrNameLst>
                                              <p:attrName>ppt_x</p:attrName>
                                              <p:attrName>ppt_y</p:attrName>
                                            </p:attrNameLst>
                                          </p:cBhvr>
                                          <p:rCtr x="483" y="0"/>
                                        </p:animMotion>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4.44444E-6 2.96296E-6 L 0.95833 2.96296E-6 " pathEditMode="relative" rAng="0" ptsTypes="AA">
                                          <p:cBhvr>
                                            <p:cTn id="12" dur="2000" spd="-100000" fill="hold"/>
                                            <p:tgtEl>
                                              <p:spTgt spid="10"/>
                                            </p:tgtEl>
                                            <p:attrNameLst>
                                              <p:attrName>ppt_x</p:attrName>
                                              <p:attrName>ppt_y</p:attrName>
                                            </p:attrNameLst>
                                          </p:cBhvr>
                                          <p:rCtr x="479" y="0"/>
                                        </p:animMotion>
                                      </p:childTnLst>
                                    </p:cTn>
                                  </p:par>
                                </p:childTnLst>
                              </p:cTn>
                            </p:par>
                            <p:par>
                              <p:cTn id="13" fill="hold">
                                <p:stCondLst>
                                  <p:cond delay="2000"/>
                                </p:stCondLst>
                                <p:childTnLst>
                                  <p:par>
                                    <p:cTn id="14" presetID="1" presetClass="entr" presetSubtype="0" fill="hold" grpId="0" nodeType="afterEffect">
                                      <p:stCondLst>
                                        <p:cond delay="25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250"/>
                                </p:stCondLst>
                                <p:childTnLst>
                                  <p:par>
                                    <p:cTn id="17" presetID="1" presetClass="entr" presetSubtype="0"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500"/>
                                </p:stCondLst>
                                <p:childTnLst>
                                  <p:par>
                                    <p:cTn id="20" presetID="2" presetClass="entr" presetSubtype="1" fill="hold" nodeType="afterEffect">
                                      <p:stCondLst>
                                        <p:cond delay="45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400" fill="hold"/>
                                            <p:tgtEl>
                                              <p:spTgt spid="1026"/>
                                            </p:tgtEl>
                                            <p:attrNameLst>
                                              <p:attrName>ppt_x</p:attrName>
                                            </p:attrNameLst>
                                          </p:cBhvr>
                                          <p:tavLst>
                                            <p:tav tm="0">
                                              <p:val>
                                                <p:strVal val="#ppt_x"/>
                                              </p:val>
                                            </p:tav>
                                            <p:tav tm="100000">
                                              <p:val>
                                                <p:strVal val="#ppt_x"/>
                                              </p:val>
                                            </p:tav>
                                          </p:tavLst>
                                        </p:anim>
                                        <p:anim calcmode="lin" valueType="num">
                                          <p:cBhvr additive="base">
                                            <p:cTn id="23" dur="400" fill="hold"/>
                                            <p:tgtEl>
                                              <p:spTgt spid="10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P spid="6" grpId="0" animBg="1"/>
          <p:bldP spid="6" grpId="1"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597400" y="1854200"/>
            <a:ext cx="1507067" cy="2980267"/>
          </a:xfrm>
          <a:custGeom>
            <a:avLst/>
            <a:gdLst>
              <a:gd name="connsiteX0" fmla="*/ 0 w 1507067"/>
              <a:gd name="connsiteY0" fmla="*/ 2413000 h 2980267"/>
              <a:gd name="connsiteX1" fmla="*/ 84667 w 1507067"/>
              <a:gd name="connsiteY1" fmla="*/ 491067 h 2980267"/>
              <a:gd name="connsiteX2" fmla="*/ 1185333 w 1507067"/>
              <a:gd name="connsiteY2" fmla="*/ 0 h 2980267"/>
              <a:gd name="connsiteX3" fmla="*/ 1507067 w 1507067"/>
              <a:gd name="connsiteY3" fmla="*/ 482600 h 2980267"/>
              <a:gd name="connsiteX4" fmla="*/ 592667 w 1507067"/>
              <a:gd name="connsiteY4" fmla="*/ 2980267 h 2980267"/>
              <a:gd name="connsiteX5" fmla="*/ 0 w 1507067"/>
              <a:gd name="connsiteY5" fmla="*/ 2413000 h 298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067" h="2980267">
                <a:moveTo>
                  <a:pt x="0" y="2413000"/>
                </a:moveTo>
                <a:lnTo>
                  <a:pt x="84667" y="491067"/>
                </a:lnTo>
                <a:lnTo>
                  <a:pt x="1185333" y="0"/>
                </a:lnTo>
                <a:lnTo>
                  <a:pt x="1507067" y="482600"/>
                </a:lnTo>
                <a:lnTo>
                  <a:pt x="592667" y="2980267"/>
                </a:lnTo>
                <a:lnTo>
                  <a:pt x="0" y="2413000"/>
                </a:lnTo>
                <a:close/>
              </a:path>
            </a:pathLst>
          </a:custGeom>
          <a:gradFill>
            <a:gsLst>
              <a:gs pos="1000">
                <a:schemeClr val="tx1">
                  <a:lumMod val="95000"/>
                  <a:lumOff val="5000"/>
                  <a:alpha val="15000"/>
                </a:schemeClr>
              </a:gs>
              <a:gs pos="100000">
                <a:schemeClr val="tx1">
                  <a:lumMod val="95000"/>
                  <a:lumOff val="5000"/>
                  <a:alpha val="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 name="Rectangle 4"/>
          <p:cNvSpPr/>
          <p:nvPr/>
        </p:nvSpPr>
        <p:spPr>
          <a:xfrm>
            <a:off x="11191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8" name="Rectangle 7"/>
          <p:cNvSpPr/>
          <p:nvPr/>
        </p:nvSpPr>
        <p:spPr>
          <a:xfrm>
            <a:off x="18176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9" name="Rectangle 8"/>
          <p:cNvSpPr/>
          <p:nvPr/>
        </p:nvSpPr>
        <p:spPr>
          <a:xfrm>
            <a:off x="25161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0" name="Rectangle 9"/>
          <p:cNvSpPr/>
          <p:nvPr/>
        </p:nvSpPr>
        <p:spPr>
          <a:xfrm>
            <a:off x="32146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1" name="Rectangle 10"/>
          <p:cNvSpPr/>
          <p:nvPr/>
        </p:nvSpPr>
        <p:spPr>
          <a:xfrm>
            <a:off x="39131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2" name="Rectangle 11"/>
          <p:cNvSpPr/>
          <p:nvPr/>
        </p:nvSpPr>
        <p:spPr>
          <a:xfrm>
            <a:off x="4611688" y="4259263"/>
            <a:ext cx="584200" cy="584200"/>
          </a:xfrm>
          <a:prstGeom prst="rect">
            <a:avLst/>
          </a:prstGeom>
          <a:gradFill>
            <a:gsLst>
              <a:gs pos="42000">
                <a:schemeClr val="tx1">
                  <a:lumMod val="95000"/>
                  <a:lumOff val="5000"/>
                </a:schemeClr>
              </a:gs>
              <a:gs pos="100000">
                <a:schemeClr val="tx1">
                  <a:lumMod val="50000"/>
                  <a:lumOff val="50000"/>
                </a:schemeClr>
              </a:gs>
            </a:gsLst>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3" name="Rectangle 12"/>
          <p:cNvSpPr/>
          <p:nvPr/>
        </p:nvSpPr>
        <p:spPr>
          <a:xfrm>
            <a:off x="53101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4" name="Rectangle 13"/>
          <p:cNvSpPr/>
          <p:nvPr/>
        </p:nvSpPr>
        <p:spPr>
          <a:xfrm>
            <a:off x="60086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5" name="Rectangle 14"/>
          <p:cNvSpPr/>
          <p:nvPr/>
        </p:nvSpPr>
        <p:spPr>
          <a:xfrm>
            <a:off x="6707188" y="4259263"/>
            <a:ext cx="584200" cy="584200"/>
          </a:xfrm>
          <a:prstGeom prst="rect">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17" name="Right Arrow 16"/>
          <p:cNvSpPr/>
          <p:nvPr/>
        </p:nvSpPr>
        <p:spPr>
          <a:xfrm>
            <a:off x="7405688" y="4259263"/>
            <a:ext cx="889000" cy="584200"/>
          </a:xfrm>
          <a:prstGeom prst="rightArrow">
            <a:avLst>
              <a:gd name="adj1" fmla="val 100000"/>
              <a:gd name="adj2" fmla="val 50000"/>
            </a:avLst>
          </a:prstGeom>
          <a:gradFill>
            <a:gsLst>
              <a:gs pos="42000">
                <a:schemeClr val="bg1">
                  <a:lumMod val="50000"/>
                </a:schemeClr>
              </a:gs>
              <a:gs pos="100000">
                <a:schemeClr val="bg1">
                  <a:lumMod val="95000"/>
                </a:schemeClr>
              </a:gs>
            </a:gsLs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5614" name="TextBox 28"/>
          <p:cNvSpPr txBox="1">
            <a:spLocks noChangeArrowheads="1"/>
          </p:cNvSpPr>
          <p:nvPr/>
        </p:nvSpPr>
        <p:spPr bwMode="auto">
          <a:xfrm>
            <a:off x="11191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FFFFFF"/>
                </a:solidFill>
              </a:rPr>
              <a:t>2007</a:t>
            </a:r>
            <a:endParaRPr lang="en-US" sz="1400" b="1" dirty="0">
              <a:solidFill>
                <a:srgbClr val="FFFFFF"/>
              </a:solidFill>
            </a:endParaRPr>
          </a:p>
        </p:txBody>
      </p:sp>
      <p:sp>
        <p:nvSpPr>
          <p:cNvPr id="25615" name="TextBox 29"/>
          <p:cNvSpPr txBox="1">
            <a:spLocks noChangeArrowheads="1"/>
          </p:cNvSpPr>
          <p:nvPr/>
        </p:nvSpPr>
        <p:spPr bwMode="auto">
          <a:xfrm>
            <a:off x="18176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FFFFFF"/>
                </a:solidFill>
              </a:rPr>
              <a:t>2008</a:t>
            </a:r>
            <a:endParaRPr lang="en-US" sz="1400" b="1" dirty="0">
              <a:solidFill>
                <a:srgbClr val="FFFFFF"/>
              </a:solidFill>
            </a:endParaRPr>
          </a:p>
        </p:txBody>
      </p:sp>
      <p:sp>
        <p:nvSpPr>
          <p:cNvPr id="25616" name="TextBox 30"/>
          <p:cNvSpPr txBox="1">
            <a:spLocks noChangeArrowheads="1"/>
          </p:cNvSpPr>
          <p:nvPr/>
        </p:nvSpPr>
        <p:spPr bwMode="auto">
          <a:xfrm>
            <a:off x="25161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FFFFFF"/>
                </a:solidFill>
              </a:rPr>
              <a:t>2009</a:t>
            </a:r>
            <a:endParaRPr lang="en-US" sz="1400" b="1" dirty="0">
              <a:solidFill>
                <a:srgbClr val="FFFFFF"/>
              </a:solidFill>
            </a:endParaRPr>
          </a:p>
        </p:txBody>
      </p:sp>
      <p:sp>
        <p:nvSpPr>
          <p:cNvPr id="25617" name="TextBox 31"/>
          <p:cNvSpPr txBox="1">
            <a:spLocks noChangeArrowheads="1"/>
          </p:cNvSpPr>
          <p:nvPr/>
        </p:nvSpPr>
        <p:spPr bwMode="auto">
          <a:xfrm>
            <a:off x="32146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FFFFFF"/>
                </a:solidFill>
              </a:rPr>
              <a:t>2010</a:t>
            </a:r>
            <a:endParaRPr lang="en-US" sz="1400" b="1" dirty="0">
              <a:solidFill>
                <a:srgbClr val="FFFFFF"/>
              </a:solidFill>
            </a:endParaRPr>
          </a:p>
        </p:txBody>
      </p:sp>
      <p:sp>
        <p:nvSpPr>
          <p:cNvPr id="25618" name="TextBox 32"/>
          <p:cNvSpPr txBox="1">
            <a:spLocks noChangeArrowheads="1"/>
          </p:cNvSpPr>
          <p:nvPr/>
        </p:nvSpPr>
        <p:spPr bwMode="auto">
          <a:xfrm>
            <a:off x="39131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FFFFFF"/>
                </a:solidFill>
              </a:rPr>
              <a:t>2011</a:t>
            </a:r>
            <a:endParaRPr lang="en-US" sz="1400" b="1" dirty="0">
              <a:solidFill>
                <a:srgbClr val="FFFFFF"/>
              </a:solidFill>
            </a:endParaRPr>
          </a:p>
        </p:txBody>
      </p:sp>
      <p:sp>
        <p:nvSpPr>
          <p:cNvPr id="25619" name="TextBox 33"/>
          <p:cNvSpPr txBox="1">
            <a:spLocks noChangeArrowheads="1"/>
          </p:cNvSpPr>
          <p:nvPr/>
        </p:nvSpPr>
        <p:spPr bwMode="auto">
          <a:xfrm>
            <a:off x="46116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FFFFFF"/>
                </a:solidFill>
              </a:rPr>
              <a:t>2012</a:t>
            </a:r>
            <a:endParaRPr lang="en-US" sz="1400" b="1" dirty="0">
              <a:solidFill>
                <a:srgbClr val="FFFFFF"/>
              </a:solidFill>
            </a:endParaRPr>
          </a:p>
        </p:txBody>
      </p:sp>
      <p:sp>
        <p:nvSpPr>
          <p:cNvPr id="25620" name="TextBox 34"/>
          <p:cNvSpPr txBox="1">
            <a:spLocks noChangeArrowheads="1"/>
          </p:cNvSpPr>
          <p:nvPr/>
        </p:nvSpPr>
        <p:spPr bwMode="auto">
          <a:xfrm>
            <a:off x="53101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t>2013</a:t>
            </a:r>
            <a:endParaRPr lang="en-US" sz="1400" b="1" dirty="0"/>
          </a:p>
        </p:txBody>
      </p:sp>
      <p:sp>
        <p:nvSpPr>
          <p:cNvPr id="25621" name="TextBox 36"/>
          <p:cNvSpPr txBox="1">
            <a:spLocks noChangeArrowheads="1"/>
          </p:cNvSpPr>
          <p:nvPr/>
        </p:nvSpPr>
        <p:spPr bwMode="auto">
          <a:xfrm>
            <a:off x="60086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000000"/>
                </a:solidFill>
              </a:rPr>
              <a:t>2014</a:t>
            </a:r>
            <a:endParaRPr lang="en-US" sz="1400" b="1" dirty="0">
              <a:solidFill>
                <a:srgbClr val="000000"/>
              </a:solidFill>
            </a:endParaRPr>
          </a:p>
        </p:txBody>
      </p:sp>
      <p:sp>
        <p:nvSpPr>
          <p:cNvPr id="25622" name="TextBox 37"/>
          <p:cNvSpPr txBox="1">
            <a:spLocks noChangeArrowheads="1"/>
          </p:cNvSpPr>
          <p:nvPr/>
        </p:nvSpPr>
        <p:spPr bwMode="auto">
          <a:xfrm>
            <a:off x="67071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000000"/>
                </a:solidFill>
              </a:rPr>
              <a:t>2015</a:t>
            </a:r>
            <a:endParaRPr lang="en-US" sz="1400" b="1" dirty="0">
              <a:solidFill>
                <a:srgbClr val="000000"/>
              </a:solidFill>
            </a:endParaRPr>
          </a:p>
        </p:txBody>
      </p:sp>
      <p:sp>
        <p:nvSpPr>
          <p:cNvPr id="25623" name="TextBox 38"/>
          <p:cNvSpPr txBox="1">
            <a:spLocks noChangeArrowheads="1"/>
          </p:cNvSpPr>
          <p:nvPr/>
        </p:nvSpPr>
        <p:spPr bwMode="auto">
          <a:xfrm>
            <a:off x="7405688" y="4378422"/>
            <a:ext cx="584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000000"/>
                </a:solidFill>
              </a:rPr>
              <a:t>2016</a:t>
            </a:r>
            <a:endParaRPr lang="en-US" sz="1400" b="1" dirty="0">
              <a:solidFill>
                <a:srgbClr val="000000"/>
              </a:solidFill>
            </a:endParaRPr>
          </a:p>
        </p:txBody>
      </p:sp>
      <p:sp>
        <p:nvSpPr>
          <p:cNvPr id="50" name="Rectangle 49"/>
          <p:cNvSpPr/>
          <p:nvPr/>
        </p:nvSpPr>
        <p:spPr>
          <a:xfrm>
            <a:off x="11189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1" name="Rectangle 50"/>
          <p:cNvSpPr/>
          <p:nvPr/>
        </p:nvSpPr>
        <p:spPr>
          <a:xfrm>
            <a:off x="18174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2" name="Rectangle 51"/>
          <p:cNvSpPr/>
          <p:nvPr/>
        </p:nvSpPr>
        <p:spPr>
          <a:xfrm>
            <a:off x="25159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3" name="Rectangle 52"/>
          <p:cNvSpPr/>
          <p:nvPr/>
        </p:nvSpPr>
        <p:spPr>
          <a:xfrm>
            <a:off x="32144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4" name="Rectangle 53"/>
          <p:cNvSpPr/>
          <p:nvPr/>
        </p:nvSpPr>
        <p:spPr>
          <a:xfrm>
            <a:off x="39129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5" name="Rectangle 54"/>
          <p:cNvSpPr/>
          <p:nvPr/>
        </p:nvSpPr>
        <p:spPr>
          <a:xfrm>
            <a:off x="46114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6" name="Rectangle 55"/>
          <p:cNvSpPr/>
          <p:nvPr/>
        </p:nvSpPr>
        <p:spPr>
          <a:xfrm>
            <a:off x="53099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7" name="Rectangle 56"/>
          <p:cNvSpPr/>
          <p:nvPr/>
        </p:nvSpPr>
        <p:spPr>
          <a:xfrm>
            <a:off x="60084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8" name="Rectangle 57"/>
          <p:cNvSpPr/>
          <p:nvPr/>
        </p:nvSpPr>
        <p:spPr>
          <a:xfrm>
            <a:off x="6706920" y="4842933"/>
            <a:ext cx="584200" cy="584200"/>
          </a:xfrm>
          <a:prstGeom prst="rect">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59" name="Right Arrow 58"/>
          <p:cNvSpPr/>
          <p:nvPr/>
        </p:nvSpPr>
        <p:spPr>
          <a:xfrm>
            <a:off x="7405420" y="4842933"/>
            <a:ext cx="889000" cy="584200"/>
          </a:xfrm>
          <a:prstGeom prst="rightArrow">
            <a:avLst>
              <a:gd name="adj1" fmla="val 100000"/>
              <a:gd name="adj2" fmla="val 50000"/>
            </a:avLst>
          </a:prstGeom>
          <a:gradFill>
            <a:gsLst>
              <a:gs pos="1000">
                <a:schemeClr val="tx1">
                  <a:lumMod val="95000"/>
                  <a:lumOff val="5000"/>
                  <a:alpha val="36000"/>
                </a:schemeClr>
              </a:gs>
              <a:gs pos="50000">
                <a:schemeClr val="tx1">
                  <a:lumMod val="95000"/>
                  <a:lumOff val="5000"/>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1" name="Rectangle 60"/>
          <p:cNvSpPr/>
          <p:nvPr/>
        </p:nvSpPr>
        <p:spPr>
          <a:xfrm>
            <a:off x="0" y="5351463"/>
            <a:ext cx="9144000" cy="1506537"/>
          </a:xfrm>
          <a:prstGeom prst="rect">
            <a:avLst/>
          </a:prstGeom>
          <a:gradFill>
            <a:gsLst>
              <a:gs pos="1000">
                <a:schemeClr val="accent1">
                  <a:lumMod val="20000"/>
                  <a:lumOff val="80000"/>
                </a:schemeClr>
              </a:gs>
              <a:gs pos="100000">
                <a:schemeClr val="accent1">
                  <a:tint val="50000"/>
                  <a:shade val="100000"/>
                  <a:satMod val="350000"/>
                </a:schemeClr>
              </a:gs>
            </a:gsLst>
            <a:lin ang="159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5655" name="TextBox 54"/>
          <p:cNvSpPr txBox="1">
            <a:spLocks noChangeArrowheads="1"/>
          </p:cNvSpPr>
          <p:nvPr/>
        </p:nvSpPr>
        <p:spPr bwMode="auto">
          <a:xfrm>
            <a:off x="2516188" y="5522913"/>
            <a:ext cx="17414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dirty="0" err="1" smtClean="0"/>
              <a:t>Reuniones</a:t>
            </a:r>
            <a:r>
              <a:rPr lang="en-US" sz="2000" dirty="0" smtClean="0"/>
              <a:t> con los 27 OA</a:t>
            </a:r>
          </a:p>
          <a:p>
            <a:endParaRPr lang="en-US" sz="2000" dirty="0"/>
          </a:p>
        </p:txBody>
      </p:sp>
      <p:cxnSp>
        <p:nvCxnSpPr>
          <p:cNvPr id="76" name="Straight Connector 75"/>
          <p:cNvCxnSpPr/>
          <p:nvPr/>
        </p:nvCxnSpPr>
        <p:spPr>
          <a:xfrm>
            <a:off x="2224088" y="5630863"/>
            <a:ext cx="0" cy="10445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611688" y="5630863"/>
            <a:ext cx="0" cy="10445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024688" y="5630863"/>
            <a:ext cx="0" cy="10445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6147255" y="927100"/>
            <a:ext cx="2516330" cy="1414020"/>
          </a:xfrm>
          <a:prstGeom prst="roundRect">
            <a:avLst>
              <a:gd name="adj" fmla="val 7345"/>
            </a:avLst>
          </a:prstGeom>
          <a:gradFill flip="none" rotWithShape="1">
            <a:gsLst>
              <a:gs pos="0">
                <a:schemeClr val="bg1">
                  <a:lumMod val="85000"/>
                </a:schemeClr>
              </a:gs>
              <a:gs pos="100000">
                <a:schemeClr val="bg1">
                  <a:lumMod val="9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5667" name="TextBox 54"/>
          <p:cNvSpPr txBox="1">
            <a:spLocks noChangeArrowheads="1"/>
          </p:cNvSpPr>
          <p:nvPr/>
        </p:nvSpPr>
        <p:spPr bwMode="auto">
          <a:xfrm>
            <a:off x="5993804" y="1062271"/>
            <a:ext cx="2872373"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dirty="0" err="1" smtClean="0"/>
              <a:t>Proceso</a:t>
            </a:r>
            <a:r>
              <a:rPr lang="en-US" dirty="0" smtClean="0"/>
              <a:t> de</a:t>
            </a:r>
          </a:p>
          <a:p>
            <a:pPr algn="ctr"/>
            <a:r>
              <a:rPr lang="en-US" dirty="0" err="1" smtClean="0"/>
              <a:t>Armonización</a:t>
            </a:r>
            <a:endParaRPr lang="en-US" dirty="0" smtClean="0"/>
          </a:p>
          <a:p>
            <a:pPr algn="ctr"/>
            <a:r>
              <a:rPr lang="en-US" dirty="0" smtClean="0"/>
              <a:t>COPAES</a:t>
            </a:r>
            <a:endParaRPr lang="en-US" dirty="0"/>
          </a:p>
        </p:txBody>
      </p:sp>
      <p:sp>
        <p:nvSpPr>
          <p:cNvPr id="63" name="Rectangle 62"/>
          <p:cNvSpPr/>
          <p:nvPr/>
        </p:nvSpPr>
        <p:spPr>
          <a:xfrm>
            <a:off x="4687888" y="939800"/>
            <a:ext cx="1400175" cy="1401763"/>
          </a:xfrm>
          <a:prstGeom prst="rect">
            <a:avLst/>
          </a:prstGeom>
          <a:gradFill>
            <a:gsLst>
              <a:gs pos="42000">
                <a:schemeClr val="tx1">
                  <a:lumMod val="95000"/>
                  <a:lumOff val="5000"/>
                </a:schemeClr>
              </a:gs>
              <a:gs pos="100000">
                <a:schemeClr val="tx1">
                  <a:lumMod val="50000"/>
                  <a:lumOff val="50000"/>
                </a:schemeClr>
              </a:gs>
            </a:gsLst>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25670" name="TextBox 71"/>
          <p:cNvSpPr txBox="1">
            <a:spLocks noChangeArrowheads="1"/>
          </p:cNvSpPr>
          <p:nvPr/>
        </p:nvSpPr>
        <p:spPr bwMode="auto">
          <a:xfrm>
            <a:off x="4687888" y="1219882"/>
            <a:ext cx="1400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smtClean="0">
                <a:solidFill>
                  <a:srgbClr val="FFFFFF"/>
                </a:solidFill>
              </a:rPr>
              <a:t>2012</a:t>
            </a:r>
            <a:endParaRPr lang="en-US" sz="3600" b="1" dirty="0">
              <a:solidFill>
                <a:srgbClr val="FFFFFF"/>
              </a:solidFill>
            </a:endParaRPr>
          </a:p>
        </p:txBody>
      </p:sp>
      <p:sp>
        <p:nvSpPr>
          <p:cNvPr id="25672" name="TextBox 54"/>
          <p:cNvSpPr txBox="1">
            <a:spLocks noChangeArrowheads="1"/>
          </p:cNvSpPr>
          <p:nvPr/>
        </p:nvSpPr>
        <p:spPr bwMode="auto">
          <a:xfrm>
            <a:off x="219291" y="5522913"/>
            <a:ext cx="17461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dirty="0" err="1" smtClean="0"/>
              <a:t>Revisión</a:t>
            </a:r>
            <a:r>
              <a:rPr lang="en-US" sz="2000" dirty="0" smtClean="0"/>
              <a:t> </a:t>
            </a:r>
            <a:r>
              <a:rPr lang="en-US" sz="2000" dirty="0" err="1" smtClean="0"/>
              <a:t>contable</a:t>
            </a:r>
            <a:r>
              <a:rPr lang="en-US" sz="2000" dirty="0" smtClean="0"/>
              <a:t> y </a:t>
            </a:r>
            <a:r>
              <a:rPr lang="en-US" sz="2000" dirty="0" err="1" smtClean="0"/>
              <a:t>administrativa</a:t>
            </a:r>
            <a:endParaRPr lang="en-US" sz="2000" dirty="0"/>
          </a:p>
        </p:txBody>
      </p:sp>
      <p:sp>
        <p:nvSpPr>
          <p:cNvPr id="67" name="Freeform 66"/>
          <p:cNvSpPr/>
          <p:nvPr/>
        </p:nvSpPr>
        <p:spPr>
          <a:xfrm>
            <a:off x="3090333" y="1705932"/>
            <a:ext cx="1507067" cy="2980267"/>
          </a:xfrm>
          <a:custGeom>
            <a:avLst/>
            <a:gdLst>
              <a:gd name="connsiteX0" fmla="*/ 0 w 1507067"/>
              <a:gd name="connsiteY0" fmla="*/ 2413000 h 2980267"/>
              <a:gd name="connsiteX1" fmla="*/ 84667 w 1507067"/>
              <a:gd name="connsiteY1" fmla="*/ 491067 h 2980267"/>
              <a:gd name="connsiteX2" fmla="*/ 1185333 w 1507067"/>
              <a:gd name="connsiteY2" fmla="*/ 0 h 2980267"/>
              <a:gd name="connsiteX3" fmla="*/ 1507067 w 1507067"/>
              <a:gd name="connsiteY3" fmla="*/ 482600 h 2980267"/>
              <a:gd name="connsiteX4" fmla="*/ 592667 w 1507067"/>
              <a:gd name="connsiteY4" fmla="*/ 2980267 h 2980267"/>
              <a:gd name="connsiteX5" fmla="*/ 0 w 1507067"/>
              <a:gd name="connsiteY5" fmla="*/ 2413000 h 298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067" h="2980267">
                <a:moveTo>
                  <a:pt x="0" y="2413000"/>
                </a:moveTo>
                <a:lnTo>
                  <a:pt x="84667" y="491067"/>
                </a:lnTo>
                <a:lnTo>
                  <a:pt x="1185333" y="0"/>
                </a:lnTo>
                <a:lnTo>
                  <a:pt x="1507067" y="482600"/>
                </a:lnTo>
                <a:lnTo>
                  <a:pt x="592667" y="2980267"/>
                </a:lnTo>
                <a:lnTo>
                  <a:pt x="0" y="2413000"/>
                </a:lnTo>
                <a:close/>
              </a:path>
            </a:pathLst>
          </a:custGeom>
          <a:gradFill>
            <a:gsLst>
              <a:gs pos="1000">
                <a:schemeClr val="tx1">
                  <a:lumMod val="95000"/>
                  <a:lumOff val="5000"/>
                  <a:alpha val="15000"/>
                </a:schemeClr>
              </a:gs>
              <a:gs pos="100000">
                <a:schemeClr val="tx1">
                  <a:lumMod val="95000"/>
                  <a:lumOff val="5000"/>
                  <a:alpha val="5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8" name="Rectangle 67"/>
          <p:cNvSpPr/>
          <p:nvPr/>
        </p:nvSpPr>
        <p:spPr>
          <a:xfrm>
            <a:off x="3096945" y="939800"/>
            <a:ext cx="1400175" cy="1401763"/>
          </a:xfrm>
          <a:prstGeom prst="rect">
            <a:avLst/>
          </a:prstGeom>
          <a:gradFill>
            <a:gsLst>
              <a:gs pos="42000">
                <a:schemeClr val="tx1">
                  <a:lumMod val="95000"/>
                  <a:lumOff val="5000"/>
                </a:schemeClr>
              </a:gs>
              <a:gs pos="100000">
                <a:schemeClr val="tx1">
                  <a:lumMod val="50000"/>
                  <a:lumOff val="50000"/>
                </a:schemeClr>
              </a:gs>
            </a:gsLst>
          </a:gra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Calibri"/>
            </a:endParaRPr>
          </a:p>
        </p:txBody>
      </p:sp>
      <p:sp>
        <p:nvSpPr>
          <p:cNvPr id="69" name="TextBox 54"/>
          <p:cNvSpPr txBox="1">
            <a:spLocks noChangeArrowheads="1"/>
          </p:cNvSpPr>
          <p:nvPr/>
        </p:nvSpPr>
        <p:spPr bwMode="auto">
          <a:xfrm>
            <a:off x="4661505" y="5499753"/>
            <a:ext cx="20456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dirty="0" err="1" smtClean="0"/>
              <a:t>Sesiones</a:t>
            </a:r>
            <a:r>
              <a:rPr lang="en-US" sz="2000" dirty="0" smtClean="0"/>
              <a:t> </a:t>
            </a:r>
            <a:r>
              <a:rPr lang="en-US" sz="2000" dirty="0" err="1" smtClean="0"/>
              <a:t>plenarias</a:t>
            </a:r>
            <a:endParaRPr lang="en-US" sz="2000" dirty="0" smtClean="0"/>
          </a:p>
          <a:p>
            <a:endParaRPr lang="en-US" sz="2000" dirty="0"/>
          </a:p>
        </p:txBody>
      </p:sp>
      <p:sp>
        <p:nvSpPr>
          <p:cNvPr id="70" name="TextBox 54"/>
          <p:cNvSpPr txBox="1">
            <a:spLocks noChangeArrowheads="1"/>
          </p:cNvSpPr>
          <p:nvPr/>
        </p:nvSpPr>
        <p:spPr bwMode="auto">
          <a:xfrm>
            <a:off x="6994806" y="5488221"/>
            <a:ext cx="22537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dirty="0" err="1" smtClean="0"/>
              <a:t>Sesiones</a:t>
            </a:r>
            <a:r>
              <a:rPr lang="en-US" sz="2000" dirty="0" smtClean="0"/>
              <a:t> </a:t>
            </a:r>
            <a:r>
              <a:rPr lang="en-US" sz="2000" dirty="0" err="1" smtClean="0"/>
              <a:t>por</a:t>
            </a:r>
            <a:r>
              <a:rPr lang="en-US" sz="2000" dirty="0" smtClean="0"/>
              <a:t> </a:t>
            </a:r>
            <a:r>
              <a:rPr lang="en-US" sz="2000" dirty="0" err="1" smtClean="0"/>
              <a:t>grupos</a:t>
            </a:r>
            <a:endParaRPr lang="en-US" sz="2000" dirty="0" smtClean="0"/>
          </a:p>
          <a:p>
            <a:r>
              <a:rPr lang="en-US" sz="2000" dirty="0" err="1" smtClean="0"/>
              <a:t>Por</a:t>
            </a:r>
            <a:r>
              <a:rPr lang="en-US" sz="2000" dirty="0" smtClean="0"/>
              <a:t> campo de </a:t>
            </a:r>
            <a:r>
              <a:rPr lang="en-US" sz="2000" dirty="0" err="1" smtClean="0"/>
              <a:t>acción</a:t>
            </a:r>
            <a:r>
              <a:rPr lang="en-US" sz="2000" dirty="0" smtClean="0"/>
              <a:t> </a:t>
            </a:r>
            <a:r>
              <a:rPr lang="en-US" sz="2000" dirty="0" err="1" smtClean="0"/>
              <a:t>profesional</a:t>
            </a:r>
            <a:endParaRPr lang="en-US" sz="2000" dirty="0" smtClean="0"/>
          </a:p>
          <a:p>
            <a:endParaRPr lang="en-US" sz="2000" dirty="0"/>
          </a:p>
        </p:txBody>
      </p:sp>
      <p:sp>
        <p:nvSpPr>
          <p:cNvPr id="47" name="TextBox 71"/>
          <p:cNvSpPr txBox="1">
            <a:spLocks noChangeArrowheads="1"/>
          </p:cNvSpPr>
          <p:nvPr/>
        </p:nvSpPr>
        <p:spPr bwMode="auto">
          <a:xfrm>
            <a:off x="3109009" y="1204216"/>
            <a:ext cx="1400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b="1" dirty="0" smtClean="0">
                <a:solidFill>
                  <a:srgbClr val="FFFFFF"/>
                </a:solidFill>
              </a:rPr>
              <a:t>2011</a:t>
            </a:r>
            <a:endParaRPr lang="en-US" sz="3600" b="1" dirty="0">
              <a:solidFill>
                <a:srgbClr val="FFFFFF"/>
              </a:solidFill>
            </a:endParaRPr>
          </a:p>
        </p:txBody>
      </p:sp>
    </p:spTree>
    <p:extLst>
      <p:ext uri="{BB962C8B-B14F-4D97-AF65-F5344CB8AC3E}">
        <p14:creationId xmlns:p14="http://schemas.microsoft.com/office/powerpoint/2010/main" val="40067095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1588" y="2957513"/>
            <a:ext cx="9144001" cy="2308225"/>
          </a:xfrm>
          <a:prstGeom prst="rect">
            <a:avLst/>
          </a:prstGeom>
          <a:gradFill>
            <a:gsLst>
              <a:gs pos="50000">
                <a:schemeClr val="bg1"/>
              </a:gs>
              <a:gs pos="100000">
                <a:schemeClr val="bg1">
                  <a:lumMod val="75000"/>
                </a:schemeClr>
              </a:gs>
              <a:gs pos="74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93" name="Ellipse 163"/>
          <p:cNvSpPr/>
          <p:nvPr/>
        </p:nvSpPr>
        <p:spPr bwMode="auto">
          <a:xfrm>
            <a:off x="5122905" y="3692196"/>
            <a:ext cx="731725" cy="319222"/>
          </a:xfrm>
          <a:prstGeom prst="ellipse">
            <a:avLst/>
          </a:prstGeom>
          <a:gradFill flip="none" rotWithShape="1">
            <a:gsLst>
              <a:gs pos="24000">
                <a:sysClr val="windowText" lastClr="000000">
                  <a:alpha val="6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94" name="Ellipse 163"/>
          <p:cNvSpPr/>
          <p:nvPr/>
        </p:nvSpPr>
        <p:spPr bwMode="auto">
          <a:xfrm>
            <a:off x="4000537" y="3692196"/>
            <a:ext cx="731725" cy="319222"/>
          </a:xfrm>
          <a:prstGeom prst="ellipse">
            <a:avLst/>
          </a:prstGeom>
          <a:gradFill flip="none" rotWithShape="1">
            <a:gsLst>
              <a:gs pos="24000">
                <a:sysClr val="windowText" lastClr="000000">
                  <a:alpha val="6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95" name="Ellipse 163"/>
          <p:cNvSpPr/>
          <p:nvPr/>
        </p:nvSpPr>
        <p:spPr bwMode="auto">
          <a:xfrm>
            <a:off x="3634674" y="3692196"/>
            <a:ext cx="731725" cy="319222"/>
          </a:xfrm>
          <a:prstGeom prst="ellipse">
            <a:avLst/>
          </a:prstGeom>
          <a:gradFill flip="none" rotWithShape="1">
            <a:gsLst>
              <a:gs pos="24000">
                <a:sysClr val="windowText" lastClr="000000">
                  <a:alpha val="6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96" name="Ellipse 163"/>
          <p:cNvSpPr/>
          <p:nvPr/>
        </p:nvSpPr>
        <p:spPr bwMode="auto">
          <a:xfrm>
            <a:off x="2453632" y="3692196"/>
            <a:ext cx="731725" cy="319222"/>
          </a:xfrm>
          <a:prstGeom prst="ellipse">
            <a:avLst/>
          </a:prstGeom>
          <a:gradFill flip="none" rotWithShape="1">
            <a:gsLst>
              <a:gs pos="24000">
                <a:sysClr val="windowText" lastClr="000000">
                  <a:alpha val="6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97" name="Ellipse 163"/>
          <p:cNvSpPr/>
          <p:nvPr/>
        </p:nvSpPr>
        <p:spPr bwMode="auto">
          <a:xfrm>
            <a:off x="2087769" y="3692196"/>
            <a:ext cx="731725" cy="319222"/>
          </a:xfrm>
          <a:prstGeom prst="ellipse">
            <a:avLst/>
          </a:prstGeom>
          <a:gradFill flip="none" rotWithShape="1">
            <a:gsLst>
              <a:gs pos="24000">
                <a:sysClr val="windowText" lastClr="000000">
                  <a:alpha val="6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98" name="Ellipse 163"/>
          <p:cNvSpPr/>
          <p:nvPr/>
        </p:nvSpPr>
        <p:spPr bwMode="auto">
          <a:xfrm>
            <a:off x="813600" y="3692196"/>
            <a:ext cx="731725" cy="319222"/>
          </a:xfrm>
          <a:prstGeom prst="ellipse">
            <a:avLst/>
          </a:prstGeom>
          <a:gradFill flip="none" rotWithShape="1">
            <a:gsLst>
              <a:gs pos="24000">
                <a:sysClr val="windowText" lastClr="000000">
                  <a:alpha val="6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92" name="Ellipse 163"/>
          <p:cNvSpPr/>
          <p:nvPr/>
        </p:nvSpPr>
        <p:spPr bwMode="auto">
          <a:xfrm>
            <a:off x="6643688" y="3887870"/>
            <a:ext cx="1966912" cy="478920"/>
          </a:xfrm>
          <a:prstGeom prst="ellipse">
            <a:avLst/>
          </a:prstGeom>
          <a:gradFill flip="none" rotWithShape="1">
            <a:gsLst>
              <a:gs pos="24000">
                <a:sysClr val="windowText" lastClr="000000">
                  <a:alpha val="63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25623" name="Rectangle 61"/>
          <p:cNvSpPr>
            <a:spLocks noChangeArrowheads="1"/>
          </p:cNvSpPr>
          <p:nvPr/>
        </p:nvSpPr>
        <p:spPr bwMode="auto">
          <a:xfrm>
            <a:off x="0" y="5257800"/>
            <a:ext cx="9144000" cy="1600200"/>
          </a:xfrm>
          <a:prstGeom prst="rect">
            <a:avLst/>
          </a:prstGeom>
          <a:solidFill>
            <a:srgbClr val="0D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endParaRPr lang="en-US">
              <a:solidFill>
                <a:srgbClr val="FFFFFF"/>
              </a:solidFill>
            </a:endParaRPr>
          </a:p>
        </p:txBody>
      </p:sp>
      <p:sp>
        <p:nvSpPr>
          <p:cNvPr id="25624" name="Rektangel 76"/>
          <p:cNvSpPr>
            <a:spLocks noChangeArrowheads="1"/>
          </p:cNvSpPr>
          <p:nvPr/>
        </p:nvSpPr>
        <p:spPr bwMode="auto">
          <a:xfrm>
            <a:off x="1112838" y="5473700"/>
            <a:ext cx="2209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s-ES_tradnl" sz="1300" b="1" noProof="1" smtClean="0">
                <a:solidFill>
                  <a:srgbClr val="FFFFFF"/>
                </a:solidFill>
                <a:cs typeface="Arial" charset="0"/>
              </a:rPr>
              <a:t>Alineación de Marcos de Referencia con COPAES</a:t>
            </a:r>
            <a:endParaRPr lang="da-DK" dirty="0">
              <a:solidFill>
                <a:srgbClr val="1E1C11"/>
              </a:solidFill>
            </a:endParaRPr>
          </a:p>
        </p:txBody>
      </p:sp>
      <p:sp>
        <p:nvSpPr>
          <p:cNvPr id="25625" name="Rektangel 76"/>
          <p:cNvSpPr>
            <a:spLocks noChangeArrowheads="1"/>
          </p:cNvSpPr>
          <p:nvPr/>
        </p:nvSpPr>
        <p:spPr bwMode="auto">
          <a:xfrm>
            <a:off x="3805238" y="5473700"/>
            <a:ext cx="2209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s-ES_tradnl" sz="1300" b="1" noProof="1" smtClean="0">
                <a:solidFill>
                  <a:srgbClr val="FFFFFF"/>
                </a:solidFill>
                <a:cs typeface="Arial" charset="0"/>
              </a:rPr>
              <a:t>Homologación en la nomenclatura:</a:t>
            </a:r>
          </a:p>
          <a:p>
            <a:pPr defTabSz="914400"/>
            <a:r>
              <a:rPr lang="en-US" sz="1100" dirty="0" smtClean="0">
                <a:solidFill>
                  <a:srgbClr val="FFFFFF"/>
                </a:solidFill>
              </a:rPr>
              <a:t>C</a:t>
            </a:r>
            <a:r>
              <a:rPr lang="da-DK" sz="1100" dirty="0" err="1" smtClean="0">
                <a:solidFill>
                  <a:srgbClr val="FFFFFF"/>
                </a:solidFill>
              </a:rPr>
              <a:t>ategorías</a:t>
            </a:r>
            <a:endParaRPr lang="da-DK" sz="1100" dirty="0" smtClean="0">
              <a:solidFill>
                <a:srgbClr val="FFFFFF"/>
              </a:solidFill>
            </a:endParaRPr>
          </a:p>
          <a:p>
            <a:pPr defTabSz="914400"/>
            <a:r>
              <a:rPr lang="en-US" sz="1100" dirty="0" smtClean="0">
                <a:solidFill>
                  <a:srgbClr val="FFFFFF"/>
                </a:solidFill>
              </a:rPr>
              <a:t>C</a:t>
            </a:r>
            <a:r>
              <a:rPr lang="da-DK" sz="1100" dirty="0" err="1" smtClean="0">
                <a:solidFill>
                  <a:srgbClr val="FFFFFF"/>
                </a:solidFill>
              </a:rPr>
              <a:t>riterios</a:t>
            </a:r>
            <a:endParaRPr lang="da-DK" sz="1100" dirty="0" smtClean="0">
              <a:solidFill>
                <a:srgbClr val="FFFFFF"/>
              </a:solidFill>
            </a:endParaRPr>
          </a:p>
          <a:p>
            <a:pPr defTabSz="914400"/>
            <a:r>
              <a:rPr lang="da-DK" sz="1100" dirty="0" err="1" smtClean="0">
                <a:solidFill>
                  <a:srgbClr val="FFFFFF"/>
                </a:solidFill>
              </a:rPr>
              <a:t>Indicadores</a:t>
            </a:r>
            <a:endParaRPr lang="da-DK" sz="1100" dirty="0" smtClean="0">
              <a:solidFill>
                <a:srgbClr val="FFFFFF"/>
              </a:solidFill>
            </a:endParaRPr>
          </a:p>
          <a:p>
            <a:pPr defTabSz="914400"/>
            <a:r>
              <a:rPr lang="da-DK" sz="1100" dirty="0" err="1">
                <a:solidFill>
                  <a:srgbClr val="FFFFFF"/>
                </a:solidFill>
              </a:rPr>
              <a:t>E</a:t>
            </a:r>
            <a:r>
              <a:rPr lang="da-DK" sz="1100" dirty="0" err="1" smtClean="0">
                <a:solidFill>
                  <a:srgbClr val="FFFFFF"/>
                </a:solidFill>
              </a:rPr>
              <a:t>stándares</a:t>
            </a:r>
            <a:endParaRPr lang="da-DK" sz="1100" dirty="0">
              <a:solidFill>
                <a:srgbClr val="FFFFFF"/>
              </a:solidFill>
            </a:endParaRPr>
          </a:p>
          <a:p>
            <a:pPr defTabSz="914400"/>
            <a:endParaRPr lang="da-DK" dirty="0">
              <a:solidFill>
                <a:srgbClr val="1E1C11"/>
              </a:solidFill>
            </a:endParaRPr>
          </a:p>
        </p:txBody>
      </p:sp>
      <p:sp>
        <p:nvSpPr>
          <p:cNvPr id="25626" name="Rektangel 76"/>
          <p:cNvSpPr>
            <a:spLocks noChangeArrowheads="1"/>
          </p:cNvSpPr>
          <p:nvPr/>
        </p:nvSpPr>
        <p:spPr bwMode="auto">
          <a:xfrm>
            <a:off x="6345238" y="5265738"/>
            <a:ext cx="2209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s-ES_tradnl" sz="1300" b="1" noProof="1" smtClean="0">
                <a:solidFill>
                  <a:srgbClr val="FFFFFF"/>
                </a:solidFill>
                <a:cs typeface="Arial" charset="0"/>
              </a:rPr>
              <a:t>Construcción de indicadores</a:t>
            </a:r>
          </a:p>
          <a:p>
            <a:pPr defTabSz="914400"/>
            <a:r>
              <a:rPr lang="en-US" sz="1100" noProof="1" smtClean="0">
                <a:solidFill>
                  <a:srgbClr val="FFFFFF"/>
                </a:solidFill>
                <a:cs typeface="Arial" charset="0"/>
              </a:rPr>
              <a:t>I</a:t>
            </a:r>
            <a:r>
              <a:rPr lang="es-ES_tradnl" sz="1100" noProof="1" smtClean="0">
                <a:solidFill>
                  <a:srgbClr val="FFFFFF"/>
                </a:solidFill>
                <a:cs typeface="Arial" charset="0"/>
              </a:rPr>
              <a:t>dentificación de indicadores transversales a todo programa educativo</a:t>
            </a:r>
            <a:endParaRPr lang="da-DK" sz="1400" dirty="0">
              <a:solidFill>
                <a:srgbClr val="1E1C11"/>
              </a:solidFill>
            </a:endParaRPr>
          </a:p>
        </p:txBody>
      </p:sp>
      <p:grpSp>
        <p:nvGrpSpPr>
          <p:cNvPr id="25629" name="Group 194"/>
          <p:cNvGrpSpPr>
            <a:grpSpLocks/>
          </p:cNvGrpSpPr>
          <p:nvPr/>
        </p:nvGrpSpPr>
        <p:grpSpPr bwMode="auto">
          <a:xfrm>
            <a:off x="808038" y="5543550"/>
            <a:ext cx="250825" cy="269875"/>
            <a:chOff x="808038" y="5544000"/>
            <a:chExt cx="250825" cy="269425"/>
          </a:xfrm>
        </p:grpSpPr>
        <p:sp>
          <p:nvSpPr>
            <p:cNvPr id="25694" name="Oval 68"/>
            <p:cNvSpPr>
              <a:spLocks noChangeArrowheads="1"/>
            </p:cNvSpPr>
            <p:nvPr/>
          </p:nvSpPr>
          <p:spPr bwMode="auto">
            <a:xfrm>
              <a:off x="808038" y="5563018"/>
              <a:ext cx="250825" cy="250407"/>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endParaRPr>
            </a:p>
          </p:txBody>
        </p:sp>
        <p:sp>
          <p:nvSpPr>
            <p:cNvPr id="25695" name="TextBox 196"/>
            <p:cNvSpPr txBox="1">
              <a:spLocks noChangeArrowheads="1"/>
            </p:cNvSpPr>
            <p:nvPr/>
          </p:nvSpPr>
          <p:spPr bwMode="auto">
            <a:xfrm>
              <a:off x="813600" y="5544000"/>
              <a:ext cx="238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b-NO" sz="1100">
                  <a:solidFill>
                    <a:srgbClr val="FFFFFF"/>
                  </a:solidFill>
                </a:rPr>
                <a:t>1</a:t>
              </a:r>
            </a:p>
          </p:txBody>
        </p:sp>
      </p:grpSp>
      <p:grpSp>
        <p:nvGrpSpPr>
          <p:cNvPr id="25630" name="Group 197"/>
          <p:cNvGrpSpPr>
            <a:grpSpLocks/>
          </p:cNvGrpSpPr>
          <p:nvPr/>
        </p:nvGrpSpPr>
        <p:grpSpPr bwMode="auto">
          <a:xfrm>
            <a:off x="3505200" y="5543550"/>
            <a:ext cx="250825" cy="269875"/>
            <a:chOff x="3548915" y="5544000"/>
            <a:chExt cx="250825" cy="269425"/>
          </a:xfrm>
        </p:grpSpPr>
        <p:sp>
          <p:nvSpPr>
            <p:cNvPr id="25692" name="Oval 71"/>
            <p:cNvSpPr>
              <a:spLocks noChangeArrowheads="1"/>
            </p:cNvSpPr>
            <p:nvPr/>
          </p:nvSpPr>
          <p:spPr bwMode="auto">
            <a:xfrm>
              <a:off x="3548915" y="5563018"/>
              <a:ext cx="250825" cy="250407"/>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endParaRPr>
            </a:p>
          </p:txBody>
        </p:sp>
        <p:sp>
          <p:nvSpPr>
            <p:cNvPr id="25693" name="TextBox 199"/>
            <p:cNvSpPr txBox="1">
              <a:spLocks noChangeArrowheads="1"/>
            </p:cNvSpPr>
            <p:nvPr/>
          </p:nvSpPr>
          <p:spPr bwMode="auto">
            <a:xfrm>
              <a:off x="3554477" y="5544000"/>
              <a:ext cx="238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b-NO" sz="1100">
                  <a:solidFill>
                    <a:srgbClr val="FFFFFF"/>
                  </a:solidFill>
                </a:rPr>
                <a:t>2</a:t>
              </a:r>
            </a:p>
          </p:txBody>
        </p:sp>
      </p:grpSp>
      <p:grpSp>
        <p:nvGrpSpPr>
          <p:cNvPr id="25631" name="Group 200"/>
          <p:cNvGrpSpPr>
            <a:grpSpLocks/>
          </p:cNvGrpSpPr>
          <p:nvPr/>
        </p:nvGrpSpPr>
        <p:grpSpPr bwMode="auto">
          <a:xfrm>
            <a:off x="6073775" y="5331884"/>
            <a:ext cx="250825" cy="269875"/>
            <a:chOff x="6098225" y="5544000"/>
            <a:chExt cx="250825" cy="269425"/>
          </a:xfrm>
        </p:grpSpPr>
        <p:sp>
          <p:nvSpPr>
            <p:cNvPr id="25690" name="Oval 129"/>
            <p:cNvSpPr>
              <a:spLocks noChangeArrowheads="1"/>
            </p:cNvSpPr>
            <p:nvPr/>
          </p:nvSpPr>
          <p:spPr bwMode="auto">
            <a:xfrm>
              <a:off x="6098225" y="5563018"/>
              <a:ext cx="250825" cy="250407"/>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endParaRPr>
            </a:p>
          </p:txBody>
        </p:sp>
        <p:sp>
          <p:nvSpPr>
            <p:cNvPr id="25691" name="TextBox 202"/>
            <p:cNvSpPr txBox="1">
              <a:spLocks noChangeArrowheads="1"/>
            </p:cNvSpPr>
            <p:nvPr/>
          </p:nvSpPr>
          <p:spPr bwMode="auto">
            <a:xfrm>
              <a:off x="6103787" y="5544000"/>
              <a:ext cx="238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b-NO" sz="1100">
                  <a:solidFill>
                    <a:srgbClr val="FFFFFF"/>
                  </a:solidFill>
                </a:rPr>
                <a:t>3</a:t>
              </a:r>
            </a:p>
          </p:txBody>
        </p:sp>
      </p:grpSp>
      <p:sp>
        <p:nvSpPr>
          <p:cNvPr id="25632" name="TextBox 54"/>
          <p:cNvSpPr txBox="1">
            <a:spLocks noChangeArrowheads="1"/>
          </p:cNvSpPr>
          <p:nvPr/>
        </p:nvSpPr>
        <p:spPr bwMode="auto">
          <a:xfrm>
            <a:off x="314325" y="377825"/>
            <a:ext cx="564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b-NO" sz="4800" b="1" dirty="0" smtClean="0">
                <a:solidFill>
                  <a:srgbClr val="000000"/>
                </a:solidFill>
              </a:rPr>
              <a:t>2012</a:t>
            </a:r>
            <a:endParaRPr lang="en-GB" sz="4800" dirty="0">
              <a:solidFill>
                <a:srgbClr val="000000"/>
              </a:solidFill>
            </a:endParaRPr>
          </a:p>
        </p:txBody>
      </p:sp>
      <p:grpSp>
        <p:nvGrpSpPr>
          <p:cNvPr id="25633" name="Group 89"/>
          <p:cNvGrpSpPr>
            <a:grpSpLocks/>
          </p:cNvGrpSpPr>
          <p:nvPr/>
        </p:nvGrpSpPr>
        <p:grpSpPr bwMode="auto">
          <a:xfrm>
            <a:off x="409575" y="1193800"/>
            <a:ext cx="8978900" cy="3022600"/>
            <a:chOff x="409003" y="1193800"/>
            <a:chExt cx="8978900" cy="3022600"/>
          </a:xfrm>
        </p:grpSpPr>
        <p:sp>
          <p:nvSpPr>
            <p:cNvPr id="82" name="Freeform 81"/>
            <p:cNvSpPr/>
            <p:nvPr/>
          </p:nvSpPr>
          <p:spPr>
            <a:xfrm>
              <a:off x="5831903" y="1193800"/>
              <a:ext cx="3556000" cy="3022600"/>
            </a:xfrm>
            <a:custGeom>
              <a:avLst/>
              <a:gdLst>
                <a:gd name="connsiteX0" fmla="*/ 0 w 2895600"/>
                <a:gd name="connsiteY0" fmla="*/ 1447800 h 2895600"/>
                <a:gd name="connsiteX1" fmla="*/ 1447800 w 2895600"/>
                <a:gd name="connsiteY1" fmla="*/ 0 h 2895600"/>
                <a:gd name="connsiteX2" fmla="*/ 2895600 w 2895600"/>
                <a:gd name="connsiteY2" fmla="*/ 1447800 h 2895600"/>
                <a:gd name="connsiteX3" fmla="*/ 1447800 w 2895600"/>
                <a:gd name="connsiteY3" fmla="*/ 2895600 h 2895600"/>
                <a:gd name="connsiteX4" fmla="*/ 0 w 2895600"/>
                <a:gd name="connsiteY4" fmla="*/ 1447800 h 2895600"/>
                <a:gd name="connsiteX0" fmla="*/ 0 w 2362200"/>
                <a:gd name="connsiteY0" fmla="*/ 1447800 h 2895600"/>
                <a:gd name="connsiteX1" fmla="*/ 914400 w 2362200"/>
                <a:gd name="connsiteY1" fmla="*/ 0 h 2895600"/>
                <a:gd name="connsiteX2" fmla="*/ 2362200 w 2362200"/>
                <a:gd name="connsiteY2" fmla="*/ 1447800 h 2895600"/>
                <a:gd name="connsiteX3" fmla="*/ 914400 w 2362200"/>
                <a:gd name="connsiteY3" fmla="*/ 2895600 h 2895600"/>
                <a:gd name="connsiteX4" fmla="*/ 0 w 2362200"/>
                <a:gd name="connsiteY4" fmla="*/ 1447800 h 2895600"/>
                <a:gd name="connsiteX0" fmla="*/ 922338 w 3284538"/>
                <a:gd name="connsiteY0" fmla="*/ 1447800 h 2895600"/>
                <a:gd name="connsiteX1" fmla="*/ 1836738 w 3284538"/>
                <a:gd name="connsiteY1" fmla="*/ 0 h 2895600"/>
                <a:gd name="connsiteX2" fmla="*/ 3284538 w 3284538"/>
                <a:gd name="connsiteY2" fmla="*/ 1447800 h 2895600"/>
                <a:gd name="connsiteX3" fmla="*/ 1836738 w 3284538"/>
                <a:gd name="connsiteY3" fmla="*/ 2895600 h 2895600"/>
                <a:gd name="connsiteX4" fmla="*/ 922338 w 3284538"/>
                <a:gd name="connsiteY4" fmla="*/ 1447800 h 2895600"/>
                <a:gd name="connsiteX0" fmla="*/ 922338 w 3284538"/>
                <a:gd name="connsiteY0" fmla="*/ 1447800 h 2895600"/>
                <a:gd name="connsiteX1" fmla="*/ 1836738 w 3284538"/>
                <a:gd name="connsiteY1" fmla="*/ 0 h 2895600"/>
                <a:gd name="connsiteX2" fmla="*/ 3284538 w 3284538"/>
                <a:gd name="connsiteY2" fmla="*/ 1447800 h 2895600"/>
                <a:gd name="connsiteX3" fmla="*/ 1836738 w 3284538"/>
                <a:gd name="connsiteY3" fmla="*/ 2895600 h 2895600"/>
                <a:gd name="connsiteX4" fmla="*/ 922338 w 3284538"/>
                <a:gd name="connsiteY4" fmla="*/ 1447800 h 2895600"/>
                <a:gd name="connsiteX0" fmla="*/ 922338 w 2446338"/>
                <a:gd name="connsiteY0" fmla="*/ 1447800 h 2895600"/>
                <a:gd name="connsiteX1" fmla="*/ 1836738 w 2446338"/>
                <a:gd name="connsiteY1" fmla="*/ 0 h 2895600"/>
                <a:gd name="connsiteX2" fmla="*/ 2446338 w 2446338"/>
                <a:gd name="connsiteY2" fmla="*/ 1447800 h 2895600"/>
                <a:gd name="connsiteX3" fmla="*/ 1836738 w 2446338"/>
                <a:gd name="connsiteY3" fmla="*/ 2895600 h 2895600"/>
                <a:gd name="connsiteX4" fmla="*/ 922338 w 2446338"/>
                <a:gd name="connsiteY4" fmla="*/ 1447800 h 2895600"/>
                <a:gd name="connsiteX0" fmla="*/ 922338 w 3505200"/>
                <a:gd name="connsiteY0" fmla="*/ 1447800 h 2895600"/>
                <a:gd name="connsiteX1" fmla="*/ 1836738 w 3505200"/>
                <a:gd name="connsiteY1" fmla="*/ 0 h 2895600"/>
                <a:gd name="connsiteX2" fmla="*/ 2446338 w 3505200"/>
                <a:gd name="connsiteY2" fmla="*/ 1447800 h 2895600"/>
                <a:gd name="connsiteX3" fmla="*/ 1836738 w 3505200"/>
                <a:gd name="connsiteY3" fmla="*/ 2895600 h 2895600"/>
                <a:gd name="connsiteX4" fmla="*/ 922338 w 3505200"/>
                <a:gd name="connsiteY4" fmla="*/ 1447800 h 2895600"/>
                <a:gd name="connsiteX0" fmla="*/ 922338 w 3563938"/>
                <a:gd name="connsiteY0" fmla="*/ 1447800 h 2895600"/>
                <a:gd name="connsiteX1" fmla="*/ 1836738 w 3563938"/>
                <a:gd name="connsiteY1" fmla="*/ 0 h 2895600"/>
                <a:gd name="connsiteX2" fmla="*/ 2446338 w 3563938"/>
                <a:gd name="connsiteY2" fmla="*/ 1447800 h 2895600"/>
                <a:gd name="connsiteX3" fmla="*/ 1836738 w 3563938"/>
                <a:gd name="connsiteY3" fmla="*/ 2895600 h 2895600"/>
                <a:gd name="connsiteX4" fmla="*/ 922338 w 3563938"/>
                <a:gd name="connsiteY4" fmla="*/ 1447800 h 2895600"/>
                <a:gd name="connsiteX0" fmla="*/ 922338 w 3556000"/>
                <a:gd name="connsiteY0" fmla="*/ 1447800 h 2895600"/>
                <a:gd name="connsiteX1" fmla="*/ 1836738 w 3556000"/>
                <a:gd name="connsiteY1" fmla="*/ 0 h 2895600"/>
                <a:gd name="connsiteX2" fmla="*/ 2446338 w 3556000"/>
                <a:gd name="connsiteY2" fmla="*/ 1447800 h 2895600"/>
                <a:gd name="connsiteX3" fmla="*/ 1836738 w 3556000"/>
                <a:gd name="connsiteY3" fmla="*/ 2895600 h 2895600"/>
                <a:gd name="connsiteX4" fmla="*/ 922338 w 3556000"/>
                <a:gd name="connsiteY4" fmla="*/ 1447800 h 2895600"/>
                <a:gd name="connsiteX0" fmla="*/ 922338 w 3556000"/>
                <a:gd name="connsiteY0" fmla="*/ 1447800 h 2921000"/>
                <a:gd name="connsiteX1" fmla="*/ 1836738 w 3556000"/>
                <a:gd name="connsiteY1" fmla="*/ 0 h 2921000"/>
                <a:gd name="connsiteX2" fmla="*/ 2446338 w 3556000"/>
                <a:gd name="connsiteY2" fmla="*/ 1447800 h 2921000"/>
                <a:gd name="connsiteX3" fmla="*/ 1836738 w 3556000"/>
                <a:gd name="connsiteY3" fmla="*/ 2895600 h 2921000"/>
                <a:gd name="connsiteX4" fmla="*/ 922338 w 3556000"/>
                <a:gd name="connsiteY4" fmla="*/ 1447800 h 2921000"/>
                <a:gd name="connsiteX0" fmla="*/ 922338 w 3556000"/>
                <a:gd name="connsiteY0" fmla="*/ 1447800 h 2921000"/>
                <a:gd name="connsiteX1" fmla="*/ 1836738 w 3556000"/>
                <a:gd name="connsiteY1" fmla="*/ 0 h 2921000"/>
                <a:gd name="connsiteX2" fmla="*/ 2446338 w 3556000"/>
                <a:gd name="connsiteY2" fmla="*/ 1447800 h 2921000"/>
                <a:gd name="connsiteX3" fmla="*/ 1836738 w 3556000"/>
                <a:gd name="connsiteY3" fmla="*/ 2895600 h 2921000"/>
                <a:gd name="connsiteX4" fmla="*/ 922338 w 3556000"/>
                <a:gd name="connsiteY4" fmla="*/ 1447800 h 2921000"/>
                <a:gd name="connsiteX0" fmla="*/ 922338 w 3556000"/>
                <a:gd name="connsiteY0" fmla="*/ 1612900 h 3086100"/>
                <a:gd name="connsiteX1" fmla="*/ 1836738 w 3556000"/>
                <a:gd name="connsiteY1" fmla="*/ 165100 h 3086100"/>
                <a:gd name="connsiteX2" fmla="*/ 2446338 w 3556000"/>
                <a:gd name="connsiteY2" fmla="*/ 1612900 h 3086100"/>
                <a:gd name="connsiteX3" fmla="*/ 1836738 w 3556000"/>
                <a:gd name="connsiteY3" fmla="*/ 3060700 h 3086100"/>
                <a:gd name="connsiteX4" fmla="*/ 922338 w 3556000"/>
                <a:gd name="connsiteY4" fmla="*/ 1612900 h 3086100"/>
                <a:gd name="connsiteX0" fmla="*/ 922338 w 3556000"/>
                <a:gd name="connsiteY0" fmla="*/ 1612900 h 3086100"/>
                <a:gd name="connsiteX1" fmla="*/ 1836738 w 3556000"/>
                <a:gd name="connsiteY1" fmla="*/ 165100 h 3086100"/>
                <a:gd name="connsiteX2" fmla="*/ 2446338 w 3556000"/>
                <a:gd name="connsiteY2" fmla="*/ 1612900 h 3086100"/>
                <a:gd name="connsiteX3" fmla="*/ 1836738 w 3556000"/>
                <a:gd name="connsiteY3" fmla="*/ 3060700 h 3086100"/>
                <a:gd name="connsiteX4" fmla="*/ 922338 w 3556000"/>
                <a:gd name="connsiteY4" fmla="*/ 1612900 h 3086100"/>
                <a:gd name="connsiteX0" fmla="*/ 922338 w 3556000"/>
                <a:gd name="connsiteY0" fmla="*/ 1549400 h 3022600"/>
                <a:gd name="connsiteX1" fmla="*/ 1836738 w 3556000"/>
                <a:gd name="connsiteY1" fmla="*/ 101600 h 3022600"/>
                <a:gd name="connsiteX2" fmla="*/ 2446338 w 3556000"/>
                <a:gd name="connsiteY2" fmla="*/ 1549400 h 3022600"/>
                <a:gd name="connsiteX3" fmla="*/ 1836738 w 3556000"/>
                <a:gd name="connsiteY3" fmla="*/ 2997200 h 3022600"/>
                <a:gd name="connsiteX4" fmla="*/ 922338 w 3556000"/>
                <a:gd name="connsiteY4" fmla="*/ 1549400 h 302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0" h="3022600">
                  <a:moveTo>
                    <a:pt x="922338" y="1549400"/>
                  </a:moveTo>
                  <a:cubicBezTo>
                    <a:pt x="0" y="622802"/>
                    <a:pt x="1100138" y="0"/>
                    <a:pt x="1836738" y="101600"/>
                  </a:cubicBezTo>
                  <a:cubicBezTo>
                    <a:pt x="2433638" y="76200"/>
                    <a:pt x="3505200" y="957948"/>
                    <a:pt x="2446338" y="1549400"/>
                  </a:cubicBezTo>
                  <a:cubicBezTo>
                    <a:pt x="3556000" y="2528090"/>
                    <a:pt x="2281238" y="3022600"/>
                    <a:pt x="1836738" y="2997200"/>
                  </a:cubicBezTo>
                  <a:cubicBezTo>
                    <a:pt x="1189038" y="3022600"/>
                    <a:pt x="73025" y="2489344"/>
                    <a:pt x="922338" y="1549400"/>
                  </a:cubicBezTo>
                  <a:close/>
                </a:path>
              </a:pathLst>
            </a:custGeom>
            <a:gradFill flip="none" rotWithShape="1">
              <a:gsLst>
                <a:gs pos="0">
                  <a:schemeClr val="accent1">
                    <a:lumMod val="75000"/>
                  </a:schemeClr>
                </a:gs>
                <a:gs pos="61000">
                  <a:schemeClr val="tx2">
                    <a:lumMod val="60000"/>
                    <a:lumOff val="4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80" name="Rounded Rectangle 79"/>
            <p:cNvSpPr/>
            <p:nvPr/>
          </p:nvSpPr>
          <p:spPr bwMode="auto">
            <a:xfrm rot="9867402" flipV="1">
              <a:off x="4626991" y="2828925"/>
              <a:ext cx="254000" cy="731838"/>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79" name="Rounded Rectangle 78"/>
            <p:cNvSpPr/>
            <p:nvPr/>
          </p:nvSpPr>
          <p:spPr bwMode="auto">
            <a:xfrm rot="9867402" flipV="1">
              <a:off x="3079178" y="2828925"/>
              <a:ext cx="254000" cy="731838"/>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78" name="Rounded Rectangle 77"/>
            <p:cNvSpPr/>
            <p:nvPr/>
          </p:nvSpPr>
          <p:spPr bwMode="auto">
            <a:xfrm rot="9867402" flipV="1">
              <a:off x="1474216" y="2828925"/>
              <a:ext cx="254000" cy="731838"/>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cxnSp>
          <p:nvCxnSpPr>
            <p:cNvPr id="59" name="Straight Connector 58"/>
            <p:cNvCxnSpPr/>
            <p:nvPr/>
          </p:nvCxnSpPr>
          <p:spPr>
            <a:xfrm>
              <a:off x="1896491" y="2428875"/>
              <a:ext cx="6381750" cy="31432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bwMode="auto">
            <a:xfrm rot="17726546" flipV="1">
              <a:off x="1691703" y="2659063"/>
              <a:ext cx="257175" cy="850900"/>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6" name="Oval 5"/>
            <p:cNvSpPr/>
            <p:nvPr/>
          </p:nvSpPr>
          <p:spPr bwMode="auto">
            <a:xfrm rot="18768738">
              <a:off x="409797" y="1877219"/>
              <a:ext cx="503237" cy="5048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7" name="Rounded Rectangle 6"/>
            <p:cNvSpPr/>
            <p:nvPr/>
          </p:nvSpPr>
          <p:spPr bwMode="auto">
            <a:xfrm rot="18768738">
              <a:off x="1116234" y="2199482"/>
              <a:ext cx="306387" cy="1003300"/>
            </a:xfrm>
            <a:prstGeom prst="roundRect">
              <a:avLst>
                <a:gd name="adj" fmla="val 410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9" name="Oval 8"/>
            <p:cNvSpPr/>
            <p:nvPr/>
          </p:nvSpPr>
          <p:spPr bwMode="auto">
            <a:xfrm rot="18768738">
              <a:off x="445516" y="1811338"/>
              <a:ext cx="512762" cy="512762"/>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1" name="Rounded Rectangle 20"/>
            <p:cNvSpPr/>
            <p:nvPr/>
          </p:nvSpPr>
          <p:spPr bwMode="auto">
            <a:xfrm rot="16504494">
              <a:off x="1490090" y="1784351"/>
              <a:ext cx="250825" cy="12509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8" name="Rounded Rectangle 7"/>
            <p:cNvSpPr/>
            <p:nvPr/>
          </p:nvSpPr>
          <p:spPr bwMode="auto">
            <a:xfrm rot="3719062" flipV="1">
              <a:off x="1275778" y="3243263"/>
              <a:ext cx="212725" cy="793750"/>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1" name="Rounded Rectangle 10"/>
            <p:cNvSpPr/>
            <p:nvPr/>
          </p:nvSpPr>
          <p:spPr bwMode="auto">
            <a:xfrm rot="9867402" flipV="1">
              <a:off x="1534541" y="2827338"/>
              <a:ext cx="257175" cy="846137"/>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2" name="Rounded Rectangle 11"/>
            <p:cNvSpPr/>
            <p:nvPr/>
          </p:nvSpPr>
          <p:spPr bwMode="auto">
            <a:xfrm rot="3719062" flipV="1">
              <a:off x="1337691" y="3257550"/>
              <a:ext cx="246062" cy="884238"/>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4" name="Rounded Rectangle 13"/>
            <p:cNvSpPr/>
            <p:nvPr/>
          </p:nvSpPr>
          <p:spPr bwMode="auto">
            <a:xfrm rot="18768738">
              <a:off x="1168622" y="2143919"/>
              <a:ext cx="325437" cy="1019175"/>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5" name="Rounded Rectangle 14"/>
            <p:cNvSpPr/>
            <p:nvPr/>
          </p:nvSpPr>
          <p:spPr bwMode="auto">
            <a:xfrm rot="20101103" flipV="1">
              <a:off x="2050478" y="2976563"/>
              <a:ext cx="257175" cy="911225"/>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5651" name="Group 250"/>
            <p:cNvGrpSpPr>
              <a:grpSpLocks/>
            </p:cNvGrpSpPr>
            <p:nvPr/>
          </p:nvGrpSpPr>
          <p:grpSpPr bwMode="auto">
            <a:xfrm rot="-1530082">
              <a:off x="2137367" y="3015590"/>
              <a:ext cx="267600" cy="855808"/>
              <a:chOff x="1629334" y="3517159"/>
              <a:chExt cx="298344" cy="1182544"/>
            </a:xfrm>
          </p:grpSpPr>
          <p:sp>
            <p:nvSpPr>
              <p:cNvPr id="18" name="Rounded Rectangle 17"/>
              <p:cNvSpPr/>
              <p:nvPr/>
            </p:nvSpPr>
            <p:spPr>
              <a:xfrm rot="7260207" flipV="1">
                <a:off x="1667221" y="3752679"/>
                <a:ext cx="241294" cy="260174"/>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19" name="Rounded Rectangle 18"/>
              <p:cNvSpPr/>
              <p:nvPr/>
            </p:nvSpPr>
            <p:spPr>
              <a:xfrm rot="31185" flipV="1">
                <a:off x="1629528" y="3517976"/>
                <a:ext cx="297341" cy="1182344"/>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17" name="Rounded Rectangle 16"/>
            <p:cNvSpPr/>
            <p:nvPr/>
          </p:nvSpPr>
          <p:spPr bwMode="auto">
            <a:xfrm rot="17726546" flipV="1">
              <a:off x="1773460" y="2655094"/>
              <a:ext cx="261937" cy="75882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7" name="Rounded Rectangle 26"/>
            <p:cNvSpPr/>
            <p:nvPr/>
          </p:nvSpPr>
          <p:spPr bwMode="auto">
            <a:xfrm rot="17726546" flipV="1">
              <a:off x="3298253" y="2659063"/>
              <a:ext cx="257175" cy="850900"/>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8" name="Oval 27"/>
            <p:cNvSpPr/>
            <p:nvPr/>
          </p:nvSpPr>
          <p:spPr bwMode="auto">
            <a:xfrm rot="18768738">
              <a:off x="2016347" y="1877219"/>
              <a:ext cx="503237" cy="5048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29" name="Rounded Rectangle 28"/>
            <p:cNvSpPr/>
            <p:nvPr/>
          </p:nvSpPr>
          <p:spPr bwMode="auto">
            <a:xfrm rot="18768738">
              <a:off x="2721991" y="2200275"/>
              <a:ext cx="306387" cy="1001713"/>
            </a:xfrm>
            <a:prstGeom prst="roundRect">
              <a:avLst>
                <a:gd name="adj" fmla="val 410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30" name="Oval 29"/>
            <p:cNvSpPr/>
            <p:nvPr/>
          </p:nvSpPr>
          <p:spPr bwMode="auto">
            <a:xfrm rot="18768738">
              <a:off x="2052066" y="1811338"/>
              <a:ext cx="512762" cy="512762"/>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31" name="Rounded Rectangle 30"/>
            <p:cNvSpPr/>
            <p:nvPr/>
          </p:nvSpPr>
          <p:spPr bwMode="auto">
            <a:xfrm rot="16744621">
              <a:off x="3085528" y="1827213"/>
              <a:ext cx="250825" cy="12509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5658" name="Group 31"/>
            <p:cNvGrpSpPr>
              <a:grpSpLocks/>
            </p:cNvGrpSpPr>
            <p:nvPr/>
          </p:nvGrpSpPr>
          <p:grpSpPr bwMode="auto">
            <a:xfrm rot="7046319">
              <a:off x="2455600" y="3298579"/>
              <a:ext cx="1378619" cy="327733"/>
              <a:chOff x="623396" y="2719101"/>
              <a:chExt cx="1378619" cy="327733"/>
            </a:xfrm>
          </p:grpSpPr>
          <p:sp>
            <p:nvSpPr>
              <p:cNvPr id="39" name="Rounded Rectangle 38"/>
              <p:cNvSpPr/>
              <p:nvPr/>
            </p:nvSpPr>
            <p:spPr bwMode="auto">
              <a:xfrm rot="18272743" flipV="1">
                <a:off x="1429672" y="2544409"/>
                <a:ext cx="219075" cy="79216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0" name="Rounded Rectangle 39"/>
              <p:cNvSpPr/>
              <p:nvPr/>
            </p:nvSpPr>
            <p:spPr bwMode="auto">
              <a:xfrm rot="2821083" flipV="1">
                <a:off x="923798" y="2446598"/>
                <a:ext cx="261937" cy="868363"/>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1" name="Rounded Rectangle 40"/>
              <p:cNvSpPr/>
              <p:nvPr/>
            </p:nvSpPr>
            <p:spPr bwMode="auto">
              <a:xfrm rot="18272743" flipV="1">
                <a:off x="1434488" y="2400806"/>
                <a:ext cx="247650" cy="884238"/>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33" name="Rounded Rectangle 32"/>
            <p:cNvSpPr/>
            <p:nvPr/>
          </p:nvSpPr>
          <p:spPr bwMode="auto">
            <a:xfrm rot="18768738">
              <a:off x="2775172" y="2143919"/>
              <a:ext cx="325437" cy="1019175"/>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34" name="Rounded Rectangle 33"/>
            <p:cNvSpPr/>
            <p:nvPr/>
          </p:nvSpPr>
          <p:spPr bwMode="auto">
            <a:xfrm rot="20101103" flipV="1">
              <a:off x="3657028" y="2976563"/>
              <a:ext cx="257175" cy="911225"/>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5661" name="Group 250"/>
            <p:cNvGrpSpPr>
              <a:grpSpLocks/>
            </p:cNvGrpSpPr>
            <p:nvPr/>
          </p:nvGrpSpPr>
          <p:grpSpPr bwMode="auto">
            <a:xfrm rot="-1530082">
              <a:off x="3743641" y="3015588"/>
              <a:ext cx="267600" cy="855807"/>
              <a:chOff x="1629334" y="3517159"/>
              <a:chExt cx="298344" cy="1182544"/>
            </a:xfrm>
          </p:grpSpPr>
          <p:sp>
            <p:nvSpPr>
              <p:cNvPr id="37" name="Rounded Rectangle 36"/>
              <p:cNvSpPr/>
              <p:nvPr/>
            </p:nvSpPr>
            <p:spPr>
              <a:xfrm rot="7260207" flipV="1">
                <a:off x="1668295" y="3752434"/>
                <a:ext cx="241295" cy="261943"/>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38" name="Rounded Rectangle 37"/>
              <p:cNvSpPr/>
              <p:nvPr/>
            </p:nvSpPr>
            <p:spPr>
              <a:xfrm rot="31185" flipV="1">
                <a:off x="1629804" y="3518143"/>
                <a:ext cx="297341" cy="118234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36" name="Rounded Rectangle 35"/>
            <p:cNvSpPr/>
            <p:nvPr/>
          </p:nvSpPr>
          <p:spPr bwMode="auto">
            <a:xfrm rot="17726546" flipV="1">
              <a:off x="3380010" y="2655094"/>
              <a:ext cx="261937" cy="75882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5663" name="Group 41"/>
            <p:cNvGrpSpPr>
              <a:grpSpLocks/>
            </p:cNvGrpSpPr>
            <p:nvPr/>
          </p:nvGrpSpPr>
          <p:grpSpPr bwMode="auto">
            <a:xfrm rot="-546197">
              <a:off x="3699265" y="1706454"/>
              <a:ext cx="1767784" cy="2456449"/>
              <a:chOff x="1331915" y="1807573"/>
              <a:chExt cx="1767784" cy="2456449"/>
            </a:xfrm>
          </p:grpSpPr>
          <p:sp>
            <p:nvSpPr>
              <p:cNvPr id="43" name="Rounded Rectangle 42"/>
              <p:cNvSpPr/>
              <p:nvPr/>
            </p:nvSpPr>
            <p:spPr bwMode="auto">
              <a:xfrm rot="18272743" flipV="1">
                <a:off x="2444030" y="2813628"/>
                <a:ext cx="257175" cy="849313"/>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4" name="Oval 43"/>
              <p:cNvSpPr/>
              <p:nvPr/>
            </p:nvSpPr>
            <p:spPr bwMode="auto">
              <a:xfrm rot="19314935">
                <a:off x="1331609" y="1866032"/>
                <a:ext cx="504825" cy="50482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5" name="Rounded Rectangle 44"/>
              <p:cNvSpPr/>
              <p:nvPr/>
            </p:nvSpPr>
            <p:spPr bwMode="auto">
              <a:xfrm rot="19314935">
                <a:off x="1942059" y="2274158"/>
                <a:ext cx="304800" cy="1003300"/>
              </a:xfrm>
              <a:prstGeom prst="roundRect">
                <a:avLst>
                  <a:gd name="adj" fmla="val 4105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6" name="Oval 45"/>
              <p:cNvSpPr/>
              <p:nvPr/>
            </p:nvSpPr>
            <p:spPr bwMode="auto">
              <a:xfrm rot="19314935">
                <a:off x="1378287" y="1801850"/>
                <a:ext cx="512762" cy="512762"/>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47" name="Rounded Rectangle 46"/>
              <p:cNvSpPr/>
              <p:nvPr/>
            </p:nvSpPr>
            <p:spPr bwMode="auto">
              <a:xfrm rot="17625204">
                <a:off x="2300398" y="2008889"/>
                <a:ext cx="250825" cy="12509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5673" name="Group 47"/>
              <p:cNvGrpSpPr>
                <a:grpSpLocks/>
              </p:cNvGrpSpPr>
              <p:nvPr/>
            </p:nvGrpSpPr>
            <p:grpSpPr bwMode="auto">
              <a:xfrm rot="7592516">
                <a:off x="1549043" y="3407774"/>
                <a:ext cx="1384762" cy="327733"/>
                <a:chOff x="617253" y="2719101"/>
                <a:chExt cx="1384762" cy="327733"/>
              </a:xfrm>
            </p:grpSpPr>
            <p:sp>
              <p:nvSpPr>
                <p:cNvPr id="55" name="Rounded Rectangle 54"/>
                <p:cNvSpPr/>
                <p:nvPr/>
              </p:nvSpPr>
              <p:spPr bwMode="auto">
                <a:xfrm rot="18272743" flipV="1">
                  <a:off x="1429452" y="2551069"/>
                  <a:ext cx="217488" cy="792162"/>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6" name="Rounded Rectangle 55"/>
                <p:cNvSpPr/>
                <p:nvPr/>
              </p:nvSpPr>
              <p:spPr bwMode="auto">
                <a:xfrm rot="2821083" flipV="1">
                  <a:off x="918020" y="2445089"/>
                  <a:ext cx="263525" cy="87630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7" name="Rounded Rectangle 56"/>
                <p:cNvSpPr/>
                <p:nvPr/>
              </p:nvSpPr>
              <p:spPr bwMode="auto">
                <a:xfrm rot="18272743" flipV="1">
                  <a:off x="1430763" y="2404371"/>
                  <a:ext cx="250825" cy="8826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49" name="Rounded Rectangle 48"/>
              <p:cNvSpPr/>
              <p:nvPr/>
            </p:nvSpPr>
            <p:spPr bwMode="auto">
              <a:xfrm rot="19314935">
                <a:off x="2002353" y="2226891"/>
                <a:ext cx="325437" cy="1019175"/>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0" name="Rounded Rectangle 49"/>
              <p:cNvSpPr/>
              <p:nvPr/>
            </p:nvSpPr>
            <p:spPr bwMode="auto">
              <a:xfrm rot="20647300" flipV="1">
                <a:off x="2746948" y="3184914"/>
                <a:ext cx="257175" cy="911225"/>
              </a:xfrm>
              <a:prstGeom prst="roundRect">
                <a:avLst>
                  <a:gd name="adj" fmla="val 50000"/>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nvGrpSpPr>
              <p:cNvPr id="25676" name="Group 250"/>
              <p:cNvGrpSpPr>
                <a:grpSpLocks/>
              </p:cNvGrpSpPr>
              <p:nvPr/>
            </p:nvGrpSpPr>
            <p:grpSpPr bwMode="auto">
              <a:xfrm rot="-983885">
                <a:off x="2832099" y="3243387"/>
                <a:ext cx="267600" cy="855807"/>
                <a:chOff x="1629334" y="3517159"/>
                <a:chExt cx="298344" cy="1182544"/>
              </a:xfrm>
            </p:grpSpPr>
            <p:sp>
              <p:nvSpPr>
                <p:cNvPr id="53" name="Rounded Rectangle 52"/>
                <p:cNvSpPr/>
                <p:nvPr/>
              </p:nvSpPr>
              <p:spPr>
                <a:xfrm rot="7260207" flipV="1">
                  <a:off x="1667429" y="3740653"/>
                  <a:ext cx="241295" cy="260174"/>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sp>
              <p:nvSpPr>
                <p:cNvPr id="54" name="Rounded Rectangle 53"/>
                <p:cNvSpPr/>
                <p:nvPr/>
              </p:nvSpPr>
              <p:spPr>
                <a:xfrm rot="31185" flipV="1">
                  <a:off x="1629059" y="3507458"/>
                  <a:ext cx="295570" cy="118234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sp>
            <p:nvSpPr>
              <p:cNvPr id="52" name="Rounded Rectangle 51"/>
              <p:cNvSpPr/>
              <p:nvPr/>
            </p:nvSpPr>
            <p:spPr bwMode="auto">
              <a:xfrm rot="18272743" flipV="1">
                <a:off x="2536557" y="2825023"/>
                <a:ext cx="261937" cy="7556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a:ea typeface="ＭＳ Ｐゴシック" charset="-128"/>
                </a:endParaRPr>
              </a:p>
            </p:txBody>
          </p:sp>
        </p:grpSp>
        <p:cxnSp>
          <p:nvCxnSpPr>
            <p:cNvPr id="86" name="Straight Connector 85"/>
            <p:cNvCxnSpPr/>
            <p:nvPr/>
          </p:nvCxnSpPr>
          <p:spPr>
            <a:xfrm flipH="1">
              <a:off x="6754241" y="2743200"/>
              <a:ext cx="1524000" cy="1588"/>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665" name="Ellipse 45"/>
            <p:cNvSpPr>
              <a:spLocks noChangeArrowheads="1"/>
            </p:cNvSpPr>
            <p:nvPr/>
          </p:nvSpPr>
          <p:spPr bwMode="auto">
            <a:xfrm flipH="1">
              <a:off x="6657403" y="1333500"/>
              <a:ext cx="1730375" cy="952500"/>
            </a:xfrm>
            <a:prstGeom prst="ellipse">
              <a:avLst/>
            </a:prstGeom>
            <a:gradFill rotWithShape="1">
              <a:gsLst>
                <a:gs pos="0">
                  <a:srgbClr val="FFFCF9">
                    <a:alpha val="60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u="sng">
                <a:solidFill>
                  <a:srgbClr val="FFFFFF"/>
                </a:solidFill>
              </a:endParaRPr>
            </a:p>
          </p:txBody>
        </p:sp>
        <p:sp>
          <p:nvSpPr>
            <p:cNvPr id="25666" name="TextBox 88"/>
            <p:cNvSpPr txBox="1">
              <a:spLocks noChangeArrowheads="1"/>
            </p:cNvSpPr>
            <p:nvPr/>
          </p:nvSpPr>
          <p:spPr bwMode="auto">
            <a:xfrm>
              <a:off x="6505003" y="1799280"/>
              <a:ext cx="21055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nb-NO" sz="3600">
                  <a:solidFill>
                    <a:srgbClr val="FFFFFF"/>
                  </a:solidFill>
                </a:rPr>
                <a:t>TEAM</a:t>
              </a:r>
            </a:p>
          </p:txBody>
        </p:sp>
        <p:sp>
          <p:nvSpPr>
            <p:cNvPr id="25667" name="TextBox 90"/>
            <p:cNvSpPr txBox="1">
              <a:spLocks noChangeArrowheads="1"/>
            </p:cNvSpPr>
            <p:nvPr/>
          </p:nvSpPr>
          <p:spPr bwMode="auto">
            <a:xfrm>
              <a:off x="6505003" y="3087469"/>
              <a:ext cx="21055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nb-NO" sz="3600">
                  <a:solidFill>
                    <a:srgbClr val="FFFFFF"/>
                  </a:solidFill>
                </a:rPr>
                <a:t>WORK</a:t>
              </a:r>
            </a:p>
          </p:txBody>
        </p:sp>
      </p:grpSp>
      <p:sp>
        <p:nvSpPr>
          <p:cNvPr id="83" name="Rektangel 76"/>
          <p:cNvSpPr>
            <a:spLocks noChangeArrowheads="1"/>
          </p:cNvSpPr>
          <p:nvPr/>
        </p:nvSpPr>
        <p:spPr bwMode="auto">
          <a:xfrm>
            <a:off x="6355904" y="6179706"/>
            <a:ext cx="22098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s-ES_tradnl" sz="1300" b="1" noProof="1" smtClean="0">
                <a:solidFill>
                  <a:srgbClr val="FFFFFF"/>
                </a:solidFill>
                <a:cs typeface="Arial" charset="0"/>
              </a:rPr>
              <a:t>Información común</a:t>
            </a:r>
          </a:p>
          <a:p>
            <a:pPr defTabSz="914400"/>
            <a:r>
              <a:rPr lang="en-US" sz="1100" noProof="1" smtClean="0">
                <a:solidFill>
                  <a:srgbClr val="FFFFFF"/>
                </a:solidFill>
                <a:cs typeface="Arial" charset="0"/>
              </a:rPr>
              <a:t>F</a:t>
            </a:r>
            <a:r>
              <a:rPr lang="es-ES_tradnl" sz="1100" noProof="1" smtClean="0">
                <a:solidFill>
                  <a:srgbClr val="FFFFFF"/>
                </a:solidFill>
                <a:cs typeface="Arial" charset="0"/>
              </a:rPr>
              <a:t>ormatos comunes (fichas  técnicas)</a:t>
            </a:r>
            <a:endParaRPr lang="da-DK" sz="1400" dirty="0">
              <a:solidFill>
                <a:srgbClr val="1E1C11"/>
              </a:solidFill>
            </a:endParaRPr>
          </a:p>
        </p:txBody>
      </p:sp>
      <p:grpSp>
        <p:nvGrpSpPr>
          <p:cNvPr id="84" name="Group 200"/>
          <p:cNvGrpSpPr>
            <a:grpSpLocks/>
          </p:cNvGrpSpPr>
          <p:nvPr/>
        </p:nvGrpSpPr>
        <p:grpSpPr bwMode="auto">
          <a:xfrm>
            <a:off x="6071496" y="6192551"/>
            <a:ext cx="250825" cy="269875"/>
            <a:chOff x="6098225" y="5544000"/>
            <a:chExt cx="250825" cy="269425"/>
          </a:xfrm>
        </p:grpSpPr>
        <p:sp>
          <p:nvSpPr>
            <p:cNvPr id="85" name="Oval 129"/>
            <p:cNvSpPr>
              <a:spLocks noChangeArrowheads="1"/>
            </p:cNvSpPr>
            <p:nvPr/>
          </p:nvSpPr>
          <p:spPr bwMode="auto">
            <a:xfrm>
              <a:off x="6098225" y="5563018"/>
              <a:ext cx="250825" cy="250407"/>
            </a:xfrm>
            <a:prstGeom prst="ellipse">
              <a:avLst/>
            </a:pr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endParaRPr>
            </a:p>
          </p:txBody>
        </p:sp>
        <p:sp>
          <p:nvSpPr>
            <p:cNvPr id="87" name="TextBox 202"/>
            <p:cNvSpPr txBox="1">
              <a:spLocks noChangeArrowheads="1"/>
            </p:cNvSpPr>
            <p:nvPr/>
          </p:nvSpPr>
          <p:spPr bwMode="auto">
            <a:xfrm>
              <a:off x="6103787" y="5544000"/>
              <a:ext cx="238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b-NO" sz="1100">
                  <a:solidFill>
                    <a:srgbClr val="FFFFFF"/>
                  </a:solidFill>
                </a:rPr>
                <a:t>3</a:t>
              </a:r>
            </a:p>
          </p:txBody>
        </p:sp>
      </p:grpSp>
    </p:spTree>
    <p:extLst>
      <p:ext uri="{BB962C8B-B14F-4D97-AF65-F5344CB8AC3E}">
        <p14:creationId xmlns:p14="http://schemas.microsoft.com/office/powerpoint/2010/main" val="10134226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Categorías</a:t>
            </a:r>
            <a:endParaRPr lang="en-US" dirty="0"/>
          </a:p>
        </p:txBody>
      </p:sp>
      <p:sp>
        <p:nvSpPr>
          <p:cNvPr id="3" name="Content Placeholder 2"/>
          <p:cNvSpPr>
            <a:spLocks noGrp="1"/>
          </p:cNvSpPr>
          <p:nvPr>
            <p:ph idx="1"/>
          </p:nvPr>
        </p:nvSpPr>
        <p:spPr/>
        <p:txBody>
          <a:bodyPr/>
          <a:lstStyle/>
          <a:p>
            <a:pPr algn="just"/>
            <a:r>
              <a:rPr lang="es-MX" dirty="0"/>
              <a:t>Son aquellas que permiten agrupar a los elementos con características comunes, que serán evaluados por los organismos acreditadores. </a:t>
            </a:r>
            <a:endParaRPr lang="es-ES_tradnl" dirty="0"/>
          </a:p>
          <a:p>
            <a:pPr algn="just"/>
            <a:endParaRPr lang="en-US" dirty="0"/>
          </a:p>
        </p:txBody>
      </p:sp>
    </p:spTree>
    <p:extLst>
      <p:ext uri="{BB962C8B-B14F-4D97-AF65-F5344CB8AC3E}">
        <p14:creationId xmlns:p14="http://schemas.microsoft.com/office/powerpoint/2010/main" val="19593646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Criterios</a:t>
            </a:r>
            <a:endParaRPr lang="en-US" dirty="0"/>
          </a:p>
        </p:txBody>
      </p:sp>
      <p:sp>
        <p:nvSpPr>
          <p:cNvPr id="3" name="Content Placeholder 2"/>
          <p:cNvSpPr>
            <a:spLocks noGrp="1"/>
          </p:cNvSpPr>
          <p:nvPr>
            <p:ph idx="1"/>
          </p:nvPr>
        </p:nvSpPr>
        <p:spPr>
          <a:xfrm>
            <a:off x="457200" y="1184149"/>
            <a:ext cx="8229600" cy="4525963"/>
          </a:xfrm>
        </p:spPr>
        <p:txBody>
          <a:bodyPr/>
          <a:lstStyle/>
          <a:p>
            <a:pPr algn="just"/>
            <a:r>
              <a:rPr lang="es-MX" dirty="0"/>
              <a:t>Son los referentes definidos a priori, con base en los cuales se emitirán los juicios de valor. Describen los diferentes elementos que conforman a una categoría de análisis. </a:t>
            </a:r>
            <a:endParaRPr lang="en-US" dirty="0"/>
          </a:p>
        </p:txBody>
      </p:sp>
    </p:spTree>
    <p:extLst>
      <p:ext uri="{BB962C8B-B14F-4D97-AF65-F5344CB8AC3E}">
        <p14:creationId xmlns:p14="http://schemas.microsoft.com/office/powerpoint/2010/main" val="40642602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Indicadores</a:t>
            </a:r>
            <a:endParaRPr lang="en-US" dirty="0"/>
          </a:p>
        </p:txBody>
      </p:sp>
      <p:sp>
        <p:nvSpPr>
          <p:cNvPr id="3" name="Content Placeholder 2"/>
          <p:cNvSpPr>
            <a:spLocks noGrp="1"/>
          </p:cNvSpPr>
          <p:nvPr>
            <p:ph idx="1"/>
          </p:nvPr>
        </p:nvSpPr>
        <p:spPr/>
        <p:txBody>
          <a:bodyPr/>
          <a:lstStyle/>
          <a:p>
            <a:pPr algn="just"/>
            <a:r>
              <a:rPr lang="es-MX" dirty="0"/>
              <a:t>Son los enunciados que describen los elementos cuantitativos y/o cualitativos que se analizan en los criterios mediante los que se busca encontrar la calidad de aspectos específicos del programa académico. </a:t>
            </a:r>
            <a:endParaRPr lang="en-US" dirty="0"/>
          </a:p>
        </p:txBody>
      </p:sp>
    </p:spTree>
    <p:extLst>
      <p:ext uri="{BB962C8B-B14F-4D97-AF65-F5344CB8AC3E}">
        <p14:creationId xmlns:p14="http://schemas.microsoft.com/office/powerpoint/2010/main" val="42396708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795" y="199672"/>
            <a:ext cx="7594600" cy="5232400"/>
          </a:xfrm>
          <a:prstGeom prst="rect">
            <a:avLst/>
          </a:prstGeom>
        </p:spPr>
      </p:pic>
      <p:sp>
        <p:nvSpPr>
          <p:cNvPr id="5" name="Right Arrow 4"/>
          <p:cNvSpPr/>
          <p:nvPr/>
        </p:nvSpPr>
        <p:spPr>
          <a:xfrm>
            <a:off x="251795" y="5310126"/>
            <a:ext cx="985286" cy="7350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1543614" y="503641"/>
            <a:ext cx="1215186" cy="49269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3480474" y="141451"/>
            <a:ext cx="1215186" cy="49269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620248" y="5583535"/>
            <a:ext cx="4641715" cy="461665"/>
          </a:xfrm>
          <a:prstGeom prst="rect">
            <a:avLst/>
          </a:prstGeom>
          <a:noFill/>
        </p:spPr>
        <p:txBody>
          <a:bodyPr wrap="none" rtlCol="0">
            <a:spAutoFit/>
          </a:bodyPr>
          <a:lstStyle/>
          <a:p>
            <a:r>
              <a:rPr lang="en-US" sz="2400" dirty="0" smtClean="0"/>
              <a:t>Lo </a:t>
            </a:r>
            <a:r>
              <a:rPr lang="en-US" sz="2400" dirty="0" err="1" smtClean="0"/>
              <a:t>que</a:t>
            </a:r>
            <a:r>
              <a:rPr lang="en-US" sz="2400" dirty="0" smtClean="0"/>
              <a:t> </a:t>
            </a:r>
            <a:r>
              <a:rPr lang="en-US" sz="2400" dirty="0" err="1" smtClean="0"/>
              <a:t>contesto</a:t>
            </a:r>
            <a:r>
              <a:rPr lang="en-US" sz="2400" dirty="0" smtClean="0"/>
              <a:t> son los </a:t>
            </a:r>
            <a:r>
              <a:rPr lang="en-US" sz="2400" dirty="0" err="1" smtClean="0"/>
              <a:t>indicadores</a:t>
            </a:r>
            <a:endParaRPr lang="en-US" sz="2400" dirty="0"/>
          </a:p>
        </p:txBody>
      </p:sp>
    </p:spTree>
    <p:extLst>
      <p:ext uri="{BB962C8B-B14F-4D97-AF65-F5344CB8AC3E}">
        <p14:creationId xmlns:p14="http://schemas.microsoft.com/office/powerpoint/2010/main" val="35582879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1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3025" y="3348815"/>
            <a:ext cx="7800975" cy="3495675"/>
          </a:xfrm>
          <a:prstGeom prst="rect">
            <a:avLst/>
          </a:prstGeom>
          <a:noFill/>
        </p:spPr>
      </p:pic>
      <p:sp>
        <p:nvSpPr>
          <p:cNvPr id="20" name="Rectangle 210"/>
          <p:cNvSpPr txBox="1">
            <a:spLocks noChangeArrowheads="1"/>
          </p:cNvSpPr>
          <p:nvPr/>
        </p:nvSpPr>
        <p:spPr bwMode="auto">
          <a:xfrm>
            <a:off x="673100" y="1404938"/>
            <a:ext cx="3414713" cy="40640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US" sz="2200" dirty="0" err="1" smtClean="0">
                <a:solidFill>
                  <a:schemeClr val="bg1"/>
                </a:solidFill>
                <a:latin typeface="Arial" pitchFamily="34" charset="0"/>
                <a:ea typeface="Arial" charset="0"/>
                <a:cs typeface="Arial" pitchFamily="34" charset="0"/>
              </a:rPr>
              <a:t>Antecedentes</a:t>
            </a:r>
            <a:endParaRPr lang="en-US" sz="2200" dirty="0">
              <a:solidFill>
                <a:schemeClr val="bg1"/>
              </a:solidFill>
              <a:latin typeface="Arial" pitchFamily="34" charset="0"/>
              <a:ea typeface="Arial" charset="0"/>
              <a:cs typeface="Arial" pitchFamily="34" charset="0"/>
            </a:endParaRPr>
          </a:p>
          <a:p>
            <a:pPr>
              <a:buFont typeface="Arial" charset="0"/>
              <a:buNone/>
            </a:pPr>
            <a:endParaRPr lang="en-US" sz="2200" dirty="0">
              <a:solidFill>
                <a:schemeClr val="bg1"/>
              </a:solidFill>
              <a:latin typeface="Arial" pitchFamily="34" charset="0"/>
              <a:ea typeface="Arial" charset="0"/>
              <a:cs typeface="Arial" pitchFamily="34" charset="0"/>
            </a:endParaRPr>
          </a:p>
        </p:txBody>
      </p:sp>
      <p:sp>
        <p:nvSpPr>
          <p:cNvPr id="21" name="Rectangle 210"/>
          <p:cNvSpPr txBox="1">
            <a:spLocks noChangeArrowheads="1"/>
          </p:cNvSpPr>
          <p:nvPr/>
        </p:nvSpPr>
        <p:spPr bwMode="auto">
          <a:xfrm>
            <a:off x="673100" y="1079501"/>
            <a:ext cx="3176588" cy="33655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US" sz="2000" dirty="0" smtClean="0">
                <a:solidFill>
                  <a:schemeClr val="accent1"/>
                </a:solidFill>
                <a:latin typeface="Arial" pitchFamily="34" charset="0"/>
                <a:ea typeface="Arial" charset="0"/>
                <a:cs typeface="Arial" pitchFamily="34" charset="0"/>
              </a:rPr>
              <a:t>I</a:t>
            </a:r>
            <a:endParaRPr lang="en-US" sz="2000" dirty="0">
              <a:solidFill>
                <a:schemeClr val="accent1"/>
              </a:solidFill>
              <a:latin typeface="Arial" pitchFamily="34" charset="0"/>
              <a:ea typeface="Arial" charset="0"/>
              <a:cs typeface="Arial" pitchFamily="34" charset="0"/>
            </a:endParaRPr>
          </a:p>
        </p:txBody>
      </p:sp>
      <p:sp>
        <p:nvSpPr>
          <p:cNvPr id="22" name="Rectangle 210"/>
          <p:cNvSpPr txBox="1">
            <a:spLocks noChangeArrowheads="1"/>
          </p:cNvSpPr>
          <p:nvPr/>
        </p:nvSpPr>
        <p:spPr bwMode="auto">
          <a:xfrm>
            <a:off x="673100" y="2519363"/>
            <a:ext cx="3849688" cy="396875"/>
          </a:xfrm>
          <a:prstGeom prst="rect">
            <a:avLst/>
          </a:prstGeom>
          <a:noFill/>
          <a:ln w="9525">
            <a:noFill/>
            <a:miter lim="800000"/>
            <a:headEnd/>
            <a:tailEnd/>
          </a:ln>
        </p:spPr>
        <p:txBody>
          <a:bodyPr wrap="none" lIns="0" rIns="0">
            <a:prstTxWarp prst="textNoShape">
              <a:avLst/>
            </a:prstTxWarp>
          </a:bodyPr>
          <a:lstStyle/>
          <a:p>
            <a:pPr>
              <a:buFont typeface="Arial" charset="0"/>
              <a:buNone/>
            </a:pPr>
            <a:endParaRPr lang="en-US" sz="2200" dirty="0">
              <a:solidFill>
                <a:schemeClr val="bg1"/>
              </a:solidFill>
              <a:latin typeface="Arial" pitchFamily="34" charset="0"/>
              <a:ea typeface="Arial" charset="0"/>
              <a:cs typeface="Arial" pitchFamily="34" charset="0"/>
            </a:endParaRPr>
          </a:p>
        </p:txBody>
      </p:sp>
      <p:sp>
        <p:nvSpPr>
          <p:cNvPr id="23" name="Rectangle 210"/>
          <p:cNvSpPr txBox="1">
            <a:spLocks noChangeArrowheads="1"/>
          </p:cNvSpPr>
          <p:nvPr/>
        </p:nvSpPr>
        <p:spPr bwMode="auto">
          <a:xfrm>
            <a:off x="673100" y="2193926"/>
            <a:ext cx="3176588" cy="33655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US" sz="2000" dirty="0" smtClean="0">
                <a:solidFill>
                  <a:schemeClr val="accent1"/>
                </a:solidFill>
                <a:latin typeface="Arial" pitchFamily="34" charset="0"/>
                <a:ea typeface="Arial" charset="0"/>
                <a:cs typeface="Arial" pitchFamily="34" charset="0"/>
              </a:rPr>
              <a:t>II</a:t>
            </a:r>
            <a:endParaRPr lang="en-US" sz="2000" dirty="0">
              <a:solidFill>
                <a:schemeClr val="accent1"/>
              </a:solidFill>
              <a:latin typeface="Arial" pitchFamily="34" charset="0"/>
              <a:ea typeface="Arial" charset="0"/>
              <a:cs typeface="Arial" pitchFamily="34" charset="0"/>
            </a:endParaRPr>
          </a:p>
        </p:txBody>
      </p:sp>
      <p:sp>
        <p:nvSpPr>
          <p:cNvPr id="26" name="Rectangle 210"/>
          <p:cNvSpPr txBox="1">
            <a:spLocks noChangeArrowheads="1"/>
          </p:cNvSpPr>
          <p:nvPr/>
        </p:nvSpPr>
        <p:spPr bwMode="auto">
          <a:xfrm>
            <a:off x="673100" y="298935"/>
            <a:ext cx="3414713" cy="40640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US" sz="3200" dirty="0" err="1" smtClean="0">
                <a:solidFill>
                  <a:schemeClr val="bg1"/>
                </a:solidFill>
                <a:latin typeface="Arial" pitchFamily="34" charset="0"/>
                <a:ea typeface="Arial" charset="0"/>
                <a:cs typeface="Arial" pitchFamily="34" charset="0"/>
              </a:rPr>
              <a:t>Contenido</a:t>
            </a:r>
            <a:endParaRPr lang="en-US" sz="3200" dirty="0">
              <a:solidFill>
                <a:schemeClr val="bg1"/>
              </a:solidFill>
              <a:latin typeface="Arial" pitchFamily="34" charset="0"/>
              <a:ea typeface="Arial" charset="0"/>
              <a:cs typeface="Arial" pitchFamily="34" charset="0"/>
            </a:endParaRPr>
          </a:p>
        </p:txBody>
      </p:sp>
      <p:sp>
        <p:nvSpPr>
          <p:cNvPr id="11" name="Rectangle 210"/>
          <p:cNvSpPr txBox="1">
            <a:spLocks noChangeArrowheads="1"/>
          </p:cNvSpPr>
          <p:nvPr/>
        </p:nvSpPr>
        <p:spPr bwMode="auto">
          <a:xfrm>
            <a:off x="636339" y="3237984"/>
            <a:ext cx="3176588" cy="336550"/>
          </a:xfrm>
          <a:prstGeom prst="rect">
            <a:avLst/>
          </a:prstGeom>
          <a:noFill/>
          <a:ln w="9525">
            <a:noFill/>
            <a:miter lim="800000"/>
            <a:headEnd/>
            <a:tailEnd/>
          </a:ln>
        </p:spPr>
        <p:txBody>
          <a:bodyPr wrap="none" lIns="0" rIns="0">
            <a:prstTxWarp prst="textNoShape">
              <a:avLst/>
            </a:prstTxWarp>
          </a:bodyPr>
          <a:lstStyle/>
          <a:p>
            <a:pPr>
              <a:buFont typeface="Arial" charset="0"/>
              <a:buNone/>
            </a:pPr>
            <a:r>
              <a:rPr lang="en-US" sz="2000" dirty="0" smtClean="0">
                <a:solidFill>
                  <a:schemeClr val="accent1"/>
                </a:solidFill>
                <a:latin typeface="Arial" pitchFamily="34" charset="0"/>
                <a:ea typeface="Arial" charset="0"/>
                <a:cs typeface="Arial" pitchFamily="34" charset="0"/>
              </a:rPr>
              <a:t>III</a:t>
            </a:r>
            <a:endParaRPr lang="en-US" sz="2000" dirty="0">
              <a:solidFill>
                <a:schemeClr val="accent1"/>
              </a:solidFill>
              <a:latin typeface="Arial" pitchFamily="34" charset="0"/>
              <a:ea typeface="Arial" charset="0"/>
              <a:cs typeface="Arial" pitchFamily="34" charset="0"/>
            </a:endParaRPr>
          </a:p>
        </p:txBody>
      </p:sp>
      <p:sp>
        <p:nvSpPr>
          <p:cNvPr id="12" name="Rectangle 210"/>
          <p:cNvSpPr txBox="1">
            <a:spLocks noChangeArrowheads="1"/>
          </p:cNvSpPr>
          <p:nvPr/>
        </p:nvSpPr>
        <p:spPr bwMode="auto">
          <a:xfrm>
            <a:off x="690380" y="2611733"/>
            <a:ext cx="3849688" cy="396875"/>
          </a:xfrm>
          <a:prstGeom prst="rect">
            <a:avLst/>
          </a:prstGeom>
          <a:noFill/>
          <a:ln w="9525">
            <a:noFill/>
            <a:miter lim="800000"/>
            <a:headEnd/>
            <a:tailEnd/>
          </a:ln>
        </p:spPr>
        <p:txBody>
          <a:bodyPr wrap="none" lIns="0" rIns="0">
            <a:prstTxWarp prst="textNoShape">
              <a:avLst/>
            </a:prstTxWarp>
          </a:bodyPr>
          <a:lstStyle/>
          <a:p>
            <a:pPr lvl="0"/>
            <a:r>
              <a:rPr lang="en-US" sz="2200" dirty="0" err="1" smtClean="0">
                <a:solidFill>
                  <a:schemeClr val="bg1"/>
                </a:solidFill>
                <a:latin typeface="Arial" pitchFamily="34" charset="0"/>
                <a:ea typeface="Arial" charset="0"/>
                <a:cs typeface="Arial" pitchFamily="34" charset="0"/>
              </a:rPr>
              <a:t>Estructura</a:t>
            </a:r>
            <a:r>
              <a:rPr lang="en-US" sz="2200" dirty="0" smtClean="0">
                <a:solidFill>
                  <a:schemeClr val="bg1"/>
                </a:solidFill>
                <a:latin typeface="Arial" pitchFamily="34" charset="0"/>
                <a:ea typeface="Arial" charset="0"/>
                <a:cs typeface="Arial" pitchFamily="34" charset="0"/>
              </a:rPr>
              <a:t> del Marco de </a:t>
            </a:r>
            <a:r>
              <a:rPr lang="en-US" sz="2200" dirty="0" err="1">
                <a:solidFill>
                  <a:schemeClr val="bg1"/>
                </a:solidFill>
                <a:latin typeface="Arial" pitchFamily="34" charset="0"/>
                <a:ea typeface="Arial" charset="0"/>
                <a:cs typeface="Arial" pitchFamily="34" charset="0"/>
              </a:rPr>
              <a:t>R</a:t>
            </a:r>
            <a:r>
              <a:rPr lang="en-US" sz="2200" dirty="0" err="1" smtClean="0">
                <a:solidFill>
                  <a:schemeClr val="bg1"/>
                </a:solidFill>
                <a:latin typeface="Arial" pitchFamily="34" charset="0"/>
                <a:ea typeface="Arial" charset="0"/>
                <a:cs typeface="Arial" pitchFamily="34" charset="0"/>
              </a:rPr>
              <a:t>eferencia</a:t>
            </a:r>
            <a:r>
              <a:rPr lang="en-US" sz="2200" dirty="0" smtClean="0">
                <a:solidFill>
                  <a:schemeClr val="bg1"/>
                </a:solidFill>
                <a:latin typeface="Arial" pitchFamily="34" charset="0"/>
                <a:ea typeface="Arial" charset="0"/>
                <a:cs typeface="Arial" pitchFamily="34" charset="0"/>
              </a:rPr>
              <a:t> 2014</a:t>
            </a:r>
            <a:endParaRPr lang="en-US" sz="2200" dirty="0">
              <a:solidFill>
                <a:schemeClr val="bg1"/>
              </a:solidFill>
              <a:latin typeface="Arial" pitchFamily="34" charset="0"/>
              <a:ea typeface="Arial" charset="0"/>
              <a:cs typeface="Arial" pitchFamily="34" charset="0"/>
            </a:endParaRPr>
          </a:p>
        </p:txBody>
      </p:sp>
      <p:pic>
        <p:nvPicPr>
          <p:cNvPr id="13" name="Picture 12"/>
          <p:cNvPicPr>
            <a:picLocks noChangeAspect="1"/>
          </p:cNvPicPr>
          <p:nvPr/>
        </p:nvPicPr>
        <p:blipFill rotWithShape="1">
          <a:blip r:embed="rId5"/>
          <a:srcRect l="12772" r="6966"/>
          <a:stretch/>
        </p:blipFill>
        <p:spPr>
          <a:xfrm>
            <a:off x="5616134" y="5452460"/>
            <a:ext cx="2873811" cy="1003165"/>
          </a:xfrm>
          <a:prstGeom prst="rect">
            <a:avLst/>
          </a:prstGeom>
        </p:spPr>
      </p:pic>
      <p:sp>
        <p:nvSpPr>
          <p:cNvPr id="3" name="Rectangle 2"/>
          <p:cNvSpPr/>
          <p:nvPr/>
        </p:nvSpPr>
        <p:spPr>
          <a:xfrm>
            <a:off x="635000" y="3715435"/>
            <a:ext cx="4572000" cy="430887"/>
          </a:xfrm>
          <a:prstGeom prst="rect">
            <a:avLst/>
          </a:prstGeom>
        </p:spPr>
        <p:txBody>
          <a:bodyPr>
            <a:spAutoFit/>
          </a:bodyPr>
          <a:lstStyle/>
          <a:p>
            <a:pPr>
              <a:buFont typeface="Arial" charset="0"/>
              <a:buNone/>
            </a:pPr>
            <a:r>
              <a:rPr lang="en-US" sz="2200" dirty="0" err="1" smtClean="0">
                <a:solidFill>
                  <a:schemeClr val="bg1"/>
                </a:solidFill>
                <a:latin typeface="Arial" pitchFamily="34" charset="0"/>
                <a:ea typeface="Arial" charset="0"/>
                <a:cs typeface="Arial" pitchFamily="34" charset="0"/>
              </a:rPr>
              <a:t>Prospectiva</a:t>
            </a:r>
            <a:endParaRPr lang="en-US" sz="2200" dirty="0">
              <a:solidFill>
                <a:schemeClr val="bg1"/>
              </a:solidFill>
              <a:latin typeface="Arial" pitchFamily="34" charset="0"/>
              <a:ea typeface="Arial" charset="0"/>
              <a:cs typeface="Arial" pitchFamily="34" charset="0"/>
            </a:endParaRPr>
          </a:p>
        </p:txBody>
      </p:sp>
      <p:pic>
        <p:nvPicPr>
          <p:cNvPr id="14" name="Picture 13" descr="Untitled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1143" y="4729746"/>
            <a:ext cx="1499824" cy="1626316"/>
          </a:xfrm>
          <a:prstGeom prst="rect">
            <a:avLst/>
          </a:prstGeom>
        </p:spPr>
      </p:pic>
    </p:spTree>
    <p:extLst>
      <p:ext uri="{BB962C8B-B14F-4D97-AF65-F5344CB8AC3E}">
        <p14:creationId xmlns:p14="http://schemas.microsoft.com/office/powerpoint/2010/main" val="831720540"/>
      </p:ext>
    </p:extLst>
  </p:cSld>
  <p:clrMapOvr>
    <a:masterClrMapping/>
  </p:clrMapOvr>
  <mc:AlternateContent xmlns:mc="http://schemas.openxmlformats.org/markup-compatibility/2006" xmlns:p14="http://schemas.microsoft.com/office/powerpoint/2010/main">
    <mc:Choice Requires="p14">
      <p:transition spd="slow" p14:dur="44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Estándares</a:t>
            </a:r>
            <a:r>
              <a:rPr lang="es-MX" dirty="0" smtClean="0"/>
              <a:t> </a:t>
            </a:r>
            <a:endParaRPr lang="en-US" dirty="0"/>
          </a:p>
        </p:txBody>
      </p:sp>
      <p:sp>
        <p:nvSpPr>
          <p:cNvPr id="3" name="Content Placeholder 2"/>
          <p:cNvSpPr>
            <a:spLocks noGrp="1"/>
          </p:cNvSpPr>
          <p:nvPr>
            <p:ph idx="1"/>
          </p:nvPr>
        </p:nvSpPr>
        <p:spPr>
          <a:xfrm>
            <a:off x="21896" y="2333783"/>
            <a:ext cx="4088348" cy="4525963"/>
          </a:xfrm>
        </p:spPr>
        <p:txBody>
          <a:bodyPr>
            <a:normAutofit/>
          </a:bodyPr>
          <a:lstStyle/>
          <a:p>
            <a:pPr marL="0" indent="0" algn="just">
              <a:buNone/>
            </a:pPr>
            <a:r>
              <a:rPr lang="es-MX" sz="2800" dirty="0" smtClean="0"/>
              <a:t>Son </a:t>
            </a:r>
            <a:r>
              <a:rPr lang="es-MX" sz="2800" dirty="0"/>
              <a:t>los valores ideales o deseables de un indicador, previamente establecidos por el Organismo Acreditador y que servirán para ser contrastados con los índices del programa. </a:t>
            </a:r>
            <a:endParaRPr lang="es-ES_tradnl" sz="2800" dirty="0"/>
          </a:p>
          <a:p>
            <a:pPr algn="just"/>
            <a:endParaRPr lang="en-US" sz="2800" dirty="0"/>
          </a:p>
        </p:txBody>
      </p:sp>
      <p:pic>
        <p:nvPicPr>
          <p:cNvPr id="5" name="Picture 4"/>
          <p:cNvPicPr>
            <a:picLocks noChangeAspect="1"/>
          </p:cNvPicPr>
          <p:nvPr/>
        </p:nvPicPr>
        <p:blipFill>
          <a:blip r:embed="rId2"/>
          <a:stretch>
            <a:fillRect/>
          </a:stretch>
        </p:blipFill>
        <p:spPr>
          <a:xfrm>
            <a:off x="4110244" y="2237870"/>
            <a:ext cx="5133979" cy="3980999"/>
          </a:xfrm>
          <a:prstGeom prst="rect">
            <a:avLst/>
          </a:prstGeom>
        </p:spPr>
      </p:pic>
      <p:sp>
        <p:nvSpPr>
          <p:cNvPr id="6" name="Oval 5"/>
          <p:cNvSpPr/>
          <p:nvPr/>
        </p:nvSpPr>
        <p:spPr>
          <a:xfrm>
            <a:off x="5856977" y="2780973"/>
            <a:ext cx="2829823" cy="31751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768530" y="4477142"/>
            <a:ext cx="2829823" cy="31751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3784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b="1" dirty="0"/>
              <a:t>Criterios de Acreditación – </a:t>
            </a:r>
            <a:r>
              <a:rPr lang="es-MX" b="1" dirty="0" smtClean="0"/>
              <a:t>dictámen:</a:t>
            </a:r>
            <a:r>
              <a:rPr lang="es-ES_tradnl" dirty="0"/>
              <a:t/>
            </a:r>
            <a:br>
              <a:rPr lang="es-ES_tradnl" dirty="0"/>
            </a:br>
            <a:endParaRPr lang="en-US" dirty="0"/>
          </a:p>
        </p:txBody>
      </p:sp>
      <p:sp>
        <p:nvSpPr>
          <p:cNvPr id="3" name="Content Placeholder 2"/>
          <p:cNvSpPr>
            <a:spLocks noGrp="1"/>
          </p:cNvSpPr>
          <p:nvPr>
            <p:ph idx="1"/>
          </p:nvPr>
        </p:nvSpPr>
        <p:spPr/>
        <p:txBody>
          <a:bodyPr/>
          <a:lstStyle/>
          <a:p>
            <a:pPr algn="just"/>
            <a:r>
              <a:rPr lang="es-MX" b="1" dirty="0"/>
              <a:t>Acreditación</a:t>
            </a:r>
            <a:r>
              <a:rPr lang="es-MX" dirty="0"/>
              <a:t>: Se otorga Certificado de Acreditación con una vigencia de 5 años, cuando el programa académico presenta evidencias de que satisface el 100% de los criterios, estándares e indicadores con suficiencia mínima del (70%). </a:t>
            </a:r>
            <a:endParaRPr lang="en-US" dirty="0"/>
          </a:p>
        </p:txBody>
      </p:sp>
    </p:spTree>
    <p:extLst>
      <p:ext uri="{BB962C8B-B14F-4D97-AF65-F5344CB8AC3E}">
        <p14:creationId xmlns:p14="http://schemas.microsoft.com/office/powerpoint/2010/main" val="24112557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s-MX" b="1" dirty="0"/>
              <a:t>No acreditado</a:t>
            </a:r>
            <a:r>
              <a:rPr lang="es-MX" dirty="0"/>
              <a:t>: La acreditación no se otorga cuando el programa no cumple los criterios de calidad en los mínimos establecidos en el sistema de acreditación de este comité. La institución puede solicitar nuevamente la evaluación en el momento que considere que cumple con los criterios de calidad, en un plazo mayor de seis meses después de haberse dictaminado.</a:t>
            </a:r>
            <a:endParaRPr lang="es-ES_tradnl" dirty="0"/>
          </a:p>
          <a:p>
            <a:pPr algn="just"/>
            <a:endParaRPr lang="en-US" dirty="0"/>
          </a:p>
        </p:txBody>
      </p:sp>
    </p:spTree>
    <p:extLst>
      <p:ext uri="{BB962C8B-B14F-4D97-AF65-F5344CB8AC3E}">
        <p14:creationId xmlns:p14="http://schemas.microsoft.com/office/powerpoint/2010/main" val="30509887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068" y="4414276"/>
            <a:ext cx="7772400" cy="1470025"/>
          </a:xfrm>
        </p:spPr>
        <p:txBody>
          <a:bodyPr>
            <a:normAutofit fontScale="90000"/>
          </a:bodyPr>
          <a:lstStyle/>
          <a:p>
            <a:r>
              <a:rPr lang="es-ES_tradnl" sz="2800" dirty="0" smtClean="0"/>
              <a:t>Experiencias exitosas sobre el proceso de armonización de los marcos de referencia de cuatro organismos de acreditación como estrategia de integración</a:t>
            </a:r>
            <a:endParaRPr lang="en-US" sz="2800" dirty="0"/>
          </a:p>
        </p:txBody>
      </p:sp>
      <p:pic>
        <p:nvPicPr>
          <p:cNvPr id="4" name="Picture 3"/>
          <p:cNvPicPr>
            <a:picLocks noChangeAspect="1"/>
          </p:cNvPicPr>
          <p:nvPr/>
        </p:nvPicPr>
        <p:blipFill rotWithShape="1">
          <a:blip r:embed="rId2"/>
          <a:srcRect l="12772" r="6966"/>
          <a:stretch/>
        </p:blipFill>
        <p:spPr>
          <a:xfrm>
            <a:off x="2288055" y="2544755"/>
            <a:ext cx="4282187" cy="1494788"/>
          </a:xfrm>
          <a:prstGeom prst="rect">
            <a:avLst/>
          </a:prstGeom>
        </p:spPr>
      </p:pic>
      <p:sp>
        <p:nvSpPr>
          <p:cNvPr id="3" name="TextBox 2"/>
          <p:cNvSpPr txBox="1"/>
          <p:nvPr/>
        </p:nvSpPr>
        <p:spPr>
          <a:xfrm>
            <a:off x="917637" y="5884301"/>
            <a:ext cx="2172390" cy="1015663"/>
          </a:xfrm>
          <a:prstGeom prst="rect">
            <a:avLst/>
          </a:prstGeom>
          <a:noFill/>
        </p:spPr>
        <p:txBody>
          <a:bodyPr wrap="none" rtlCol="0">
            <a:spAutoFit/>
          </a:bodyPr>
          <a:lstStyle/>
          <a:p>
            <a:pPr algn="ctr"/>
            <a:r>
              <a:rPr lang="en-US" dirty="0" err="1" smtClean="0"/>
              <a:t>Aída</a:t>
            </a:r>
            <a:r>
              <a:rPr lang="en-US" dirty="0" smtClean="0"/>
              <a:t> Rodríguez</a:t>
            </a:r>
          </a:p>
          <a:p>
            <a:pPr algn="ctr"/>
            <a:r>
              <a:rPr lang="en-US" dirty="0" err="1" smtClean="0"/>
              <a:t>Presidenta</a:t>
            </a:r>
            <a:r>
              <a:rPr lang="en-US" dirty="0" smtClean="0"/>
              <a:t> COMEAA</a:t>
            </a:r>
            <a:endParaRPr lang="en-US" dirty="0"/>
          </a:p>
          <a:p>
            <a:pPr algn="ctr"/>
            <a:r>
              <a:rPr lang="en-US" sz="1200" dirty="0">
                <a:hlinkClick r:id="rId3"/>
              </a:rPr>
              <a:t>a</a:t>
            </a:r>
            <a:r>
              <a:rPr lang="en-US" sz="1200" dirty="0" smtClean="0">
                <a:hlinkClick r:id="rId3"/>
              </a:rPr>
              <a:t>ida_rodriguez@comeaa.org</a:t>
            </a:r>
            <a:endParaRPr lang="en-US" sz="1200" dirty="0" smtClean="0"/>
          </a:p>
          <a:p>
            <a:pPr algn="ctr"/>
            <a:endParaRPr lang="en-US" sz="1200" dirty="0" smtClean="0"/>
          </a:p>
        </p:txBody>
      </p:sp>
      <p:pic>
        <p:nvPicPr>
          <p:cNvPr id="9" name="Picture 8"/>
          <p:cNvPicPr>
            <a:picLocks noChangeAspect="1"/>
          </p:cNvPicPr>
          <p:nvPr/>
        </p:nvPicPr>
        <p:blipFill>
          <a:blip r:embed="rId4"/>
          <a:stretch>
            <a:fillRect/>
          </a:stretch>
        </p:blipFill>
        <p:spPr>
          <a:xfrm>
            <a:off x="0" y="0"/>
            <a:ext cx="9144000" cy="1952088"/>
          </a:xfrm>
          <a:prstGeom prst="rect">
            <a:avLst/>
          </a:prstGeom>
        </p:spPr>
      </p:pic>
      <p:sp>
        <p:nvSpPr>
          <p:cNvPr id="6" name="TextBox 5"/>
          <p:cNvSpPr txBox="1"/>
          <p:nvPr/>
        </p:nvSpPr>
        <p:spPr>
          <a:xfrm>
            <a:off x="6047697" y="5904819"/>
            <a:ext cx="1864613" cy="1200329"/>
          </a:xfrm>
          <a:prstGeom prst="rect">
            <a:avLst/>
          </a:prstGeom>
          <a:noFill/>
        </p:spPr>
        <p:txBody>
          <a:bodyPr wrap="none" rtlCol="0">
            <a:spAutoFit/>
          </a:bodyPr>
          <a:lstStyle/>
          <a:p>
            <a:pPr algn="ctr"/>
            <a:r>
              <a:rPr lang="en-US" dirty="0" smtClean="0"/>
              <a:t>Eduardo </a:t>
            </a:r>
            <a:r>
              <a:rPr lang="en-US" dirty="0" err="1" smtClean="0"/>
              <a:t>Zarza</a:t>
            </a:r>
            <a:endParaRPr lang="en-US" dirty="0" smtClean="0"/>
          </a:p>
          <a:p>
            <a:pPr algn="ctr"/>
            <a:r>
              <a:rPr lang="en-US" dirty="0" err="1" smtClean="0"/>
              <a:t>Presidente</a:t>
            </a:r>
            <a:r>
              <a:rPr lang="en-US" dirty="0" smtClean="0"/>
              <a:t> CACEB</a:t>
            </a:r>
            <a:endParaRPr lang="en-US" dirty="0"/>
          </a:p>
          <a:p>
            <a:pPr algn="ctr"/>
            <a:r>
              <a:rPr lang="en-US" sz="1200" dirty="0" smtClean="0">
                <a:hlinkClick r:id="rId5"/>
              </a:rPr>
              <a:t>caceb@prodigy.net.mx</a:t>
            </a:r>
            <a:endParaRPr lang="en-US" sz="1200" dirty="0" smtClean="0"/>
          </a:p>
          <a:p>
            <a:pPr algn="ctr"/>
            <a:endParaRPr lang="en-US" sz="1200" dirty="0" smtClean="0"/>
          </a:p>
          <a:p>
            <a:pPr algn="ctr"/>
            <a:endParaRPr lang="en-US" sz="1200" dirty="0" smtClean="0"/>
          </a:p>
        </p:txBody>
      </p:sp>
    </p:spTree>
    <p:extLst>
      <p:ext uri="{BB962C8B-B14F-4D97-AF65-F5344CB8AC3E}">
        <p14:creationId xmlns:p14="http://schemas.microsoft.com/office/powerpoint/2010/main" val="9219432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12"/>
          <p:cNvGrpSpPr>
            <a:grpSpLocks/>
          </p:cNvGrpSpPr>
          <p:nvPr/>
        </p:nvGrpSpPr>
        <p:grpSpPr bwMode="auto">
          <a:xfrm>
            <a:off x="2544763" y="1428750"/>
            <a:ext cx="4205287" cy="4159250"/>
            <a:chOff x="3415764" y="2285527"/>
            <a:chExt cx="2312472" cy="2286946"/>
          </a:xfrm>
        </p:grpSpPr>
        <p:sp>
          <p:nvSpPr>
            <p:cNvPr id="89" name="Freeform 256"/>
            <p:cNvSpPr>
              <a:spLocks/>
            </p:cNvSpPr>
            <p:nvPr/>
          </p:nvSpPr>
          <p:spPr bwMode="auto">
            <a:xfrm>
              <a:off x="3501314" y="2285527"/>
              <a:ext cx="1223017" cy="837965"/>
            </a:xfrm>
            <a:custGeom>
              <a:avLst/>
              <a:gdLst>
                <a:gd name="T0" fmla="*/ 2147483647 w 969"/>
                <a:gd name="T1" fmla="*/ 2147483647 h 664"/>
                <a:gd name="T2" fmla="*/ 2147483647 w 969"/>
                <a:gd name="T3" fmla="*/ 2147483647 h 664"/>
                <a:gd name="T4" fmla="*/ 2147483647 w 969"/>
                <a:gd name="T5" fmla="*/ 2147483647 h 664"/>
                <a:gd name="T6" fmla="*/ 2147483647 w 969"/>
                <a:gd name="T7" fmla="*/ 2147483647 h 664"/>
                <a:gd name="T8" fmla="*/ 2147483647 w 969"/>
                <a:gd name="T9" fmla="*/ 2147483647 h 664"/>
                <a:gd name="T10" fmla="*/ 2147483647 w 969"/>
                <a:gd name="T11" fmla="*/ 2147483647 h 664"/>
                <a:gd name="T12" fmla="*/ 2147483647 w 969"/>
                <a:gd name="T13" fmla="*/ 2147483647 h 664"/>
                <a:gd name="T14" fmla="*/ 2147483647 w 969"/>
                <a:gd name="T15" fmla="*/ 2147483647 h 664"/>
                <a:gd name="T16" fmla="*/ 2147483647 w 969"/>
                <a:gd name="T17" fmla="*/ 2147483647 h 664"/>
                <a:gd name="T18" fmla="*/ 2147483647 w 969"/>
                <a:gd name="T19" fmla="*/ 2147483647 h 664"/>
                <a:gd name="T20" fmla="*/ 2147483647 w 969"/>
                <a:gd name="T21" fmla="*/ 2147483647 h 664"/>
                <a:gd name="T22" fmla="*/ 2147483647 w 969"/>
                <a:gd name="T23" fmla="*/ 2147483647 h 664"/>
                <a:gd name="T24" fmla="*/ 2147483647 w 969"/>
                <a:gd name="T25" fmla="*/ 2147483647 h 664"/>
                <a:gd name="T26" fmla="*/ 2147483647 w 969"/>
                <a:gd name="T27" fmla="*/ 2147483647 h 664"/>
                <a:gd name="T28" fmla="*/ 2147483647 w 969"/>
                <a:gd name="T29" fmla="*/ 2147483647 h 664"/>
                <a:gd name="T30" fmla="*/ 2147483647 w 969"/>
                <a:gd name="T31" fmla="*/ 2147483647 h 664"/>
                <a:gd name="T32" fmla="*/ 2147483647 w 969"/>
                <a:gd name="T33" fmla="*/ 2147483647 h 664"/>
                <a:gd name="T34" fmla="*/ 2147483647 w 969"/>
                <a:gd name="T35" fmla="*/ 0 h 664"/>
                <a:gd name="T36" fmla="*/ 2147483647 w 969"/>
                <a:gd name="T37" fmla="*/ 2147483647 h 664"/>
                <a:gd name="T38" fmla="*/ 2147483647 w 969"/>
                <a:gd name="T39" fmla="*/ 2147483647 h 664"/>
                <a:gd name="T40" fmla="*/ 2147483647 w 969"/>
                <a:gd name="T41" fmla="*/ 2147483647 h 664"/>
                <a:gd name="T42" fmla="*/ 2147483647 w 969"/>
                <a:gd name="T43" fmla="*/ 2147483647 h 664"/>
                <a:gd name="T44" fmla="*/ 2147483647 w 969"/>
                <a:gd name="T45" fmla="*/ 2147483647 h 664"/>
                <a:gd name="T46" fmla="*/ 2147483647 w 969"/>
                <a:gd name="T47" fmla="*/ 2147483647 h 664"/>
                <a:gd name="T48" fmla="*/ 2147483647 w 969"/>
                <a:gd name="T49" fmla="*/ 2147483647 h 664"/>
                <a:gd name="T50" fmla="*/ 2147483647 w 969"/>
                <a:gd name="T51" fmla="*/ 2147483647 h 664"/>
                <a:gd name="T52" fmla="*/ 2147483647 w 969"/>
                <a:gd name="T53" fmla="*/ 2147483647 h 664"/>
                <a:gd name="T54" fmla="*/ 2147483647 w 969"/>
                <a:gd name="T55" fmla="*/ 2147483647 h 664"/>
                <a:gd name="T56" fmla="*/ 2147483647 w 969"/>
                <a:gd name="T57" fmla="*/ 2147483647 h 664"/>
                <a:gd name="T58" fmla="*/ 2147483647 w 969"/>
                <a:gd name="T59" fmla="*/ 2147483647 h 664"/>
                <a:gd name="T60" fmla="*/ 2147483647 w 969"/>
                <a:gd name="T61" fmla="*/ 2147483647 h 664"/>
                <a:gd name="T62" fmla="*/ 2147483647 w 969"/>
                <a:gd name="T63" fmla="*/ 2147483647 h 664"/>
                <a:gd name="T64" fmla="*/ 2147483647 w 969"/>
                <a:gd name="T65" fmla="*/ 2147483647 h 664"/>
                <a:gd name="T66" fmla="*/ 2147483647 w 969"/>
                <a:gd name="T67" fmla="*/ 2147483647 h 664"/>
                <a:gd name="T68" fmla="*/ 2147483647 w 969"/>
                <a:gd name="T69" fmla="*/ 2147483647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gradFill rotWithShape="1">
              <a:gsLst>
                <a:gs pos="0">
                  <a:srgbClr val="006600"/>
                </a:gs>
                <a:gs pos="100000">
                  <a:srgbClr val="01AF16"/>
                </a:gs>
              </a:gsLst>
              <a:lin ang="7200000"/>
            </a:gradFill>
            <a:ln w="9525">
              <a:solidFill>
                <a:srgbClr val="99CC00"/>
              </a:solidFill>
              <a:miter lim="800000"/>
              <a:headEnd/>
              <a:tailEnd/>
            </a:ln>
            <a:effectLst>
              <a:outerShdw blurRad="63500" dist="23000" dir="5400000" rotWithShape="0">
                <a:srgbClr val="000000">
                  <a:alpha val="34998"/>
                </a:srgbClr>
              </a:outerShdw>
            </a:effectLst>
          </p:spPr>
          <p:txBody>
            <a:bodyPr anchor="ctr"/>
            <a:lstStyle/>
            <a:p>
              <a:pPr>
                <a:defRPr/>
              </a:pPr>
              <a:endParaRPr lang="en-US">
                <a:cs typeface="Arial" charset="0"/>
              </a:endParaRPr>
            </a:p>
          </p:txBody>
        </p:sp>
        <p:sp>
          <p:nvSpPr>
            <p:cNvPr id="90" name="Freeform 257"/>
            <p:cNvSpPr>
              <a:spLocks/>
            </p:cNvSpPr>
            <p:nvPr/>
          </p:nvSpPr>
          <p:spPr bwMode="auto">
            <a:xfrm>
              <a:off x="4580293" y="2288146"/>
              <a:ext cx="1103422" cy="1010795"/>
            </a:xfrm>
            <a:custGeom>
              <a:avLst/>
              <a:gdLst>
                <a:gd name="T0" fmla="*/ 0 w 875"/>
                <a:gd name="T1" fmla="*/ 2147483647 h 801"/>
                <a:gd name="T2" fmla="*/ 2147483647 w 875"/>
                <a:gd name="T3" fmla="*/ 2147483647 h 801"/>
                <a:gd name="T4" fmla="*/ 2147483647 w 875"/>
                <a:gd name="T5" fmla="*/ 2147483647 h 801"/>
                <a:gd name="T6" fmla="*/ 2147483647 w 875"/>
                <a:gd name="T7" fmla="*/ 2147483647 h 801"/>
                <a:gd name="T8" fmla="*/ 2147483647 w 875"/>
                <a:gd name="T9" fmla="*/ 2147483647 h 801"/>
                <a:gd name="T10" fmla="*/ 2147483647 w 875"/>
                <a:gd name="T11" fmla="*/ 2147483647 h 801"/>
                <a:gd name="T12" fmla="*/ 2147483647 w 875"/>
                <a:gd name="T13" fmla="*/ 2147483647 h 801"/>
                <a:gd name="T14" fmla="*/ 2147483647 w 875"/>
                <a:gd name="T15" fmla="*/ 2147483647 h 801"/>
                <a:gd name="T16" fmla="*/ 2147483647 w 875"/>
                <a:gd name="T17" fmla="*/ 2147483647 h 801"/>
                <a:gd name="T18" fmla="*/ 2147483647 w 875"/>
                <a:gd name="T19" fmla="*/ 2147483647 h 801"/>
                <a:gd name="T20" fmla="*/ 2147483647 w 875"/>
                <a:gd name="T21" fmla="*/ 2147483647 h 801"/>
                <a:gd name="T22" fmla="*/ 2147483647 w 875"/>
                <a:gd name="T23" fmla="*/ 2147483647 h 801"/>
                <a:gd name="T24" fmla="*/ 2147483647 w 875"/>
                <a:gd name="T25" fmla="*/ 2147483647 h 801"/>
                <a:gd name="T26" fmla="*/ 2147483647 w 875"/>
                <a:gd name="T27" fmla="*/ 2147483647 h 801"/>
                <a:gd name="T28" fmla="*/ 2147483647 w 875"/>
                <a:gd name="T29" fmla="*/ 2147483647 h 801"/>
                <a:gd name="T30" fmla="*/ 2147483647 w 875"/>
                <a:gd name="T31" fmla="*/ 2147483647 h 801"/>
                <a:gd name="T32" fmla="*/ 2147483647 w 875"/>
                <a:gd name="T33" fmla="*/ 2147483647 h 801"/>
                <a:gd name="T34" fmla="*/ 2147483647 w 875"/>
                <a:gd name="T35" fmla="*/ 2147483647 h 801"/>
                <a:gd name="T36" fmla="*/ 2147483647 w 875"/>
                <a:gd name="T37" fmla="*/ 2147483647 h 801"/>
                <a:gd name="T38" fmla="*/ 2147483647 w 875"/>
                <a:gd name="T39" fmla="*/ 2147483647 h 801"/>
                <a:gd name="T40" fmla="*/ 2147483647 w 875"/>
                <a:gd name="T41" fmla="*/ 2147483647 h 801"/>
                <a:gd name="T42" fmla="*/ 2147483647 w 875"/>
                <a:gd name="T43" fmla="*/ 2147483647 h 801"/>
                <a:gd name="T44" fmla="*/ 2147483647 w 875"/>
                <a:gd name="T45" fmla="*/ 2147483647 h 801"/>
                <a:gd name="T46" fmla="*/ 2147483647 w 875"/>
                <a:gd name="T47" fmla="*/ 2147483647 h 801"/>
                <a:gd name="T48" fmla="*/ 2147483647 w 875"/>
                <a:gd name="T49" fmla="*/ 2147483647 h 801"/>
                <a:gd name="T50" fmla="*/ 2147483647 w 875"/>
                <a:gd name="T51" fmla="*/ 2147483647 h 801"/>
                <a:gd name="T52" fmla="*/ 2147483647 w 875"/>
                <a:gd name="T53" fmla="*/ 2147483647 h 801"/>
                <a:gd name="T54" fmla="*/ 2147483647 w 875"/>
                <a:gd name="T55" fmla="*/ 2147483647 h 801"/>
                <a:gd name="T56" fmla="*/ 2147483647 w 875"/>
                <a:gd name="T57" fmla="*/ 2147483647 h 801"/>
                <a:gd name="T58" fmla="*/ 2147483647 w 875"/>
                <a:gd name="T59" fmla="*/ 2147483647 h 801"/>
                <a:gd name="T60" fmla="*/ 2147483647 w 875"/>
                <a:gd name="T61" fmla="*/ 2147483647 h 801"/>
                <a:gd name="T62" fmla="*/ 2147483647 w 875"/>
                <a:gd name="T63" fmla="*/ 2147483647 h 801"/>
                <a:gd name="T64" fmla="*/ 2147483647 w 875"/>
                <a:gd name="T65" fmla="*/ 2147483647 h 801"/>
                <a:gd name="T66" fmla="*/ 2147483647 w 875"/>
                <a:gd name="T67" fmla="*/ 2147483647 h 801"/>
                <a:gd name="T68" fmla="*/ 2147483647 w 875"/>
                <a:gd name="T69" fmla="*/ 2147483647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gradFill rotWithShape="1">
              <a:gsLst>
                <a:gs pos="0">
                  <a:srgbClr val="006600"/>
                </a:gs>
                <a:gs pos="100000">
                  <a:srgbClr val="01AF16"/>
                </a:gs>
              </a:gsLst>
              <a:lin ang="7200000"/>
            </a:gradFill>
            <a:ln w="9525">
              <a:solidFill>
                <a:srgbClr val="99CC00"/>
              </a:solidFill>
              <a:miter lim="800000"/>
              <a:headEnd/>
              <a:tailEnd/>
            </a:ln>
            <a:effectLst>
              <a:outerShdw blurRad="63500" dist="23000" dir="5400000" rotWithShape="0">
                <a:srgbClr val="000000">
                  <a:alpha val="34998"/>
                </a:srgbClr>
              </a:outerShdw>
            </a:effectLst>
          </p:spPr>
          <p:txBody>
            <a:bodyPr anchor="ctr"/>
            <a:lstStyle/>
            <a:p>
              <a:pPr>
                <a:defRPr/>
              </a:pPr>
              <a:endParaRPr lang="en-US">
                <a:cs typeface="Arial" charset="0"/>
              </a:endParaRPr>
            </a:p>
          </p:txBody>
        </p:sp>
        <p:sp>
          <p:nvSpPr>
            <p:cNvPr id="91" name="Freeform 258"/>
            <p:cNvSpPr>
              <a:spLocks/>
            </p:cNvSpPr>
            <p:nvPr/>
          </p:nvSpPr>
          <p:spPr bwMode="auto">
            <a:xfrm>
              <a:off x="5077007" y="3150552"/>
              <a:ext cx="651229" cy="1163549"/>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gradFill rotWithShape="1">
              <a:gsLst>
                <a:gs pos="0">
                  <a:srgbClr val="006600"/>
                </a:gs>
                <a:gs pos="100000">
                  <a:srgbClr val="01AF16"/>
                </a:gs>
              </a:gsLst>
              <a:lin ang="7200000"/>
            </a:gradFill>
            <a:ln w="9525">
              <a:solidFill>
                <a:srgbClr val="99CC00"/>
              </a:solidFill>
              <a:miter lim="800000"/>
              <a:headEnd/>
              <a:tailEnd/>
            </a:ln>
            <a:effectLst>
              <a:outerShdw blurRad="63500" dist="23000" dir="5400000" rotWithShape="0">
                <a:srgbClr val="000000">
                  <a:alpha val="34998"/>
                </a:srgbClr>
              </a:outerShdw>
            </a:effectLst>
          </p:spPr>
          <p:txBody>
            <a:bodyPr anchor="ctr"/>
            <a:lstStyle/>
            <a:p>
              <a:pPr>
                <a:defRPr/>
              </a:pPr>
              <a:endParaRPr lang="en-US">
                <a:cs typeface="Arial" charset="0"/>
              </a:endParaRPr>
            </a:p>
          </p:txBody>
        </p:sp>
        <p:sp>
          <p:nvSpPr>
            <p:cNvPr id="92" name="Freeform 259"/>
            <p:cNvSpPr>
              <a:spLocks/>
            </p:cNvSpPr>
            <p:nvPr/>
          </p:nvSpPr>
          <p:spPr bwMode="auto">
            <a:xfrm>
              <a:off x="3828674" y="4086279"/>
              <a:ext cx="1441258" cy="486194"/>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gradFill rotWithShape="1">
              <a:gsLst>
                <a:gs pos="0">
                  <a:srgbClr val="006600"/>
                </a:gs>
                <a:gs pos="100000">
                  <a:srgbClr val="01AF16"/>
                </a:gs>
              </a:gsLst>
              <a:lin ang="7200000"/>
            </a:gradFill>
            <a:ln w="9525">
              <a:solidFill>
                <a:srgbClr val="99CC00"/>
              </a:solidFill>
              <a:miter lim="800000"/>
              <a:headEnd/>
              <a:tailEnd/>
            </a:ln>
            <a:effectLst>
              <a:outerShdw blurRad="63500" dist="23000" dir="5400000" rotWithShape="0">
                <a:srgbClr val="000000">
                  <a:alpha val="34998"/>
                </a:srgbClr>
              </a:outerShdw>
            </a:effectLst>
          </p:spPr>
          <p:txBody>
            <a:bodyPr anchor="ctr"/>
            <a:lstStyle/>
            <a:p>
              <a:pPr>
                <a:defRPr/>
              </a:pPr>
              <a:endParaRPr lang="en-US">
                <a:cs typeface="Arial" charset="0"/>
              </a:endParaRPr>
            </a:p>
          </p:txBody>
        </p:sp>
        <p:sp>
          <p:nvSpPr>
            <p:cNvPr id="93" name="Freeform 260"/>
            <p:cNvSpPr>
              <a:spLocks/>
            </p:cNvSpPr>
            <p:nvPr/>
          </p:nvSpPr>
          <p:spPr bwMode="auto">
            <a:xfrm>
              <a:off x="3415764" y="2946298"/>
              <a:ext cx="617183" cy="1355583"/>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gradFill rotWithShape="1">
              <a:gsLst>
                <a:gs pos="0">
                  <a:srgbClr val="006600"/>
                </a:gs>
                <a:gs pos="100000">
                  <a:srgbClr val="01AF16"/>
                </a:gs>
              </a:gsLst>
              <a:lin ang="7200000"/>
            </a:gradFill>
            <a:ln w="9525">
              <a:solidFill>
                <a:srgbClr val="99CC00"/>
              </a:solidFill>
              <a:miter lim="800000"/>
              <a:headEnd/>
              <a:tailEnd/>
            </a:ln>
            <a:effectLst>
              <a:outerShdw blurRad="63500" dist="23000" dir="5400000" rotWithShape="0">
                <a:srgbClr val="000000">
                  <a:alpha val="34998"/>
                </a:srgbClr>
              </a:outerShdw>
            </a:effectLst>
          </p:spPr>
          <p:txBody>
            <a:bodyPr anchor="ctr"/>
            <a:lstStyle/>
            <a:p>
              <a:pPr>
                <a:defRPr/>
              </a:pPr>
              <a:endParaRPr lang="en-US">
                <a:cs typeface="Arial" charset="0"/>
              </a:endParaRPr>
            </a:p>
          </p:txBody>
        </p:sp>
      </p:grpSp>
      <p:sp>
        <p:nvSpPr>
          <p:cNvPr id="95" name="Ellipse 33"/>
          <p:cNvSpPr>
            <a:spLocks noChangeArrowheads="1"/>
          </p:cNvSpPr>
          <p:nvPr/>
        </p:nvSpPr>
        <p:spPr bwMode="auto">
          <a:xfrm>
            <a:off x="3408363" y="2279650"/>
            <a:ext cx="2455862" cy="2455863"/>
          </a:xfrm>
          <a:prstGeom prst="ellipse">
            <a:avLst/>
          </a:prstGeom>
          <a:solidFill>
            <a:schemeClr val="bg1">
              <a:alpha val="61960"/>
            </a:schemeClr>
          </a:solidFill>
          <a:ln w="9525">
            <a:solidFill>
              <a:srgbClr val="FFFFFF"/>
            </a:solidFill>
            <a:round/>
            <a:headEnd/>
            <a:tailEnd/>
          </a:ln>
          <a:effectLst>
            <a:outerShdw blurRad="50800" dist="38100" dir="2700000" algn="tl" rotWithShape="0">
              <a:srgbClr val="000000">
                <a:alpha val="39999"/>
              </a:srgbClr>
            </a:outerShdw>
          </a:effectLst>
        </p:spPr>
        <p:txBody>
          <a:bodyPr anchor="ctr"/>
          <a:lstStyle/>
          <a:p>
            <a:pPr algn="ctr" fontAlgn="auto">
              <a:spcBef>
                <a:spcPts val="0"/>
              </a:spcBef>
              <a:spcAft>
                <a:spcPts val="0"/>
              </a:spcAft>
              <a:defRPr/>
            </a:pPr>
            <a:endParaRPr lang="da-DK" sz="1400" b="1" kern="0" dirty="0">
              <a:solidFill>
                <a:sysClr val="window" lastClr="FFFFFF"/>
              </a:solidFill>
              <a:latin typeface="+mn-lt"/>
              <a:ea typeface="ＭＳ Ｐゴシック" pitchFamily="-97" charset="-128"/>
              <a:cs typeface="+mn-cs"/>
            </a:endParaRPr>
          </a:p>
        </p:txBody>
      </p:sp>
      <p:sp>
        <p:nvSpPr>
          <p:cNvPr id="121" name="Line 33"/>
          <p:cNvSpPr>
            <a:spLocks noChangeShapeType="1"/>
          </p:cNvSpPr>
          <p:nvPr/>
        </p:nvSpPr>
        <p:spPr bwMode="auto">
          <a:xfrm rot="16200000" flipV="1">
            <a:off x="1571625" y="2630488"/>
            <a:ext cx="0" cy="1911350"/>
          </a:xfrm>
          <a:prstGeom prst="line">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a-DK">
              <a:solidFill>
                <a:prstClr val="white"/>
              </a:solidFill>
            </a:endParaRPr>
          </a:p>
        </p:txBody>
      </p:sp>
      <p:sp>
        <p:nvSpPr>
          <p:cNvPr id="122" name="Line 33"/>
          <p:cNvSpPr>
            <a:spLocks noChangeShapeType="1"/>
          </p:cNvSpPr>
          <p:nvPr/>
        </p:nvSpPr>
        <p:spPr bwMode="auto">
          <a:xfrm rot="16200000" flipH="1" flipV="1">
            <a:off x="7584282" y="2812256"/>
            <a:ext cx="0" cy="1547813"/>
          </a:xfrm>
          <a:prstGeom prst="line">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a-DK">
              <a:solidFill>
                <a:prstClr val="black">
                  <a:lumMod val="85000"/>
                  <a:lumOff val="15000"/>
                </a:prstClr>
              </a:solidFill>
            </a:endParaRPr>
          </a:p>
        </p:txBody>
      </p:sp>
      <p:sp>
        <p:nvSpPr>
          <p:cNvPr id="123" name="Rectangle 122"/>
          <p:cNvSpPr/>
          <p:nvPr/>
        </p:nvSpPr>
        <p:spPr>
          <a:xfrm>
            <a:off x="6810375" y="3681413"/>
            <a:ext cx="1828800" cy="2031325"/>
          </a:xfrm>
          <a:prstGeom prst="rect">
            <a:avLst/>
          </a:prstGeom>
        </p:spPr>
        <p:txBody>
          <a:bodyPr>
            <a:spAutoFit/>
          </a:bodyPr>
          <a:lstStyle/>
          <a:p>
            <a:pPr defTabSz="457200">
              <a:defRPr/>
            </a:pPr>
            <a:r>
              <a:rPr lang="en-US" sz="1400" b="1" noProof="1" smtClean="0">
                <a:solidFill>
                  <a:prstClr val="black">
                    <a:lumMod val="85000"/>
                    <a:lumOff val="15000"/>
                  </a:prstClr>
                </a:solidFill>
                <a:ea typeface="ＭＳ Ｐゴシック" pitchFamily="34" charset="-128"/>
                <a:cs typeface="Arial" charset="0"/>
              </a:rPr>
              <a:t>CONTEXTO INTERNACIONAL</a:t>
            </a:r>
          </a:p>
          <a:p>
            <a:pPr marL="171450" indent="-171450" defTabSz="457200">
              <a:buFont typeface="Arial"/>
              <a:buChar char="•"/>
              <a:defRPr/>
            </a:pPr>
            <a:r>
              <a:rPr lang="en-US" sz="1400" b="1" noProof="1" smtClean="0">
                <a:solidFill>
                  <a:prstClr val="black">
                    <a:lumMod val="85000"/>
                    <a:lumOff val="15000"/>
                  </a:prstClr>
                </a:solidFill>
                <a:ea typeface="ＭＳ Ｐゴシック" pitchFamily="34" charset="-128"/>
                <a:cs typeface="Arial" charset="0"/>
              </a:rPr>
              <a:t>Reconocimiento de títulos</a:t>
            </a:r>
          </a:p>
          <a:p>
            <a:pPr marL="171450" indent="-171450" defTabSz="457200">
              <a:buFont typeface="Arial"/>
              <a:buChar char="•"/>
              <a:defRPr/>
            </a:pPr>
            <a:r>
              <a:rPr lang="en-US" sz="1400" b="1" noProof="1" smtClean="0">
                <a:solidFill>
                  <a:prstClr val="black">
                    <a:lumMod val="85000"/>
                    <a:lumOff val="15000"/>
                  </a:prstClr>
                </a:solidFill>
                <a:ea typeface="ＭＳ Ｐゴシック" pitchFamily="34" charset="-128"/>
                <a:cs typeface="Arial" charset="0"/>
              </a:rPr>
              <a:t>Las transferencias de créditos</a:t>
            </a:r>
          </a:p>
          <a:p>
            <a:pPr marL="171450" indent="-171450" defTabSz="457200">
              <a:buFont typeface="Arial"/>
              <a:buChar char="•"/>
              <a:defRPr/>
            </a:pPr>
            <a:r>
              <a:rPr lang="en-US" sz="1400" b="1" noProof="1" smtClean="0">
                <a:solidFill>
                  <a:prstClr val="black">
                    <a:lumMod val="85000"/>
                    <a:lumOff val="15000"/>
                  </a:prstClr>
                </a:solidFill>
                <a:ea typeface="ＭＳ Ｐゴシック" pitchFamily="34" charset="-128"/>
                <a:cs typeface="Arial" charset="0"/>
              </a:rPr>
              <a:t>La movilidad de los estudiantes y profesores</a:t>
            </a:r>
          </a:p>
        </p:txBody>
      </p:sp>
      <p:sp>
        <p:nvSpPr>
          <p:cNvPr id="124" name="Rectangle 123"/>
          <p:cNvSpPr/>
          <p:nvPr/>
        </p:nvSpPr>
        <p:spPr>
          <a:xfrm>
            <a:off x="211677" y="3681413"/>
            <a:ext cx="2839998" cy="830997"/>
          </a:xfrm>
          <a:prstGeom prst="rect">
            <a:avLst/>
          </a:prstGeom>
        </p:spPr>
        <p:txBody>
          <a:bodyPr wrap="square">
            <a:spAutoFit/>
          </a:bodyPr>
          <a:lstStyle/>
          <a:p>
            <a:pPr algn="r" defTabSz="457200">
              <a:defRPr/>
            </a:pPr>
            <a:r>
              <a:rPr lang="en-US" sz="2400" b="1" cap="all" noProof="1" smtClean="0">
                <a:solidFill>
                  <a:prstClr val="black">
                    <a:lumMod val="85000"/>
                    <a:lumOff val="15000"/>
                  </a:prstClr>
                </a:solidFill>
                <a:latin typeface="+mn-lt"/>
                <a:ea typeface="ＭＳ Ｐゴシック" pitchFamily="34" charset="-128"/>
                <a:cs typeface="Arial" charset="0"/>
              </a:rPr>
              <a:t>Seguimiento a recomendaciones</a:t>
            </a:r>
            <a:endParaRPr lang="en-US" sz="2400" b="1" cap="all" noProof="1">
              <a:solidFill>
                <a:prstClr val="black">
                  <a:lumMod val="85000"/>
                  <a:lumOff val="15000"/>
                </a:prstClr>
              </a:solidFill>
              <a:latin typeface="+mn-lt"/>
              <a:ea typeface="ＭＳ Ｐゴシック" pitchFamily="34" charset="-128"/>
              <a:cs typeface="Arial" charset="0"/>
            </a:endParaRPr>
          </a:p>
        </p:txBody>
      </p:sp>
      <p:sp>
        <p:nvSpPr>
          <p:cNvPr id="125" name="Line 33"/>
          <p:cNvSpPr>
            <a:spLocks noChangeShapeType="1"/>
          </p:cNvSpPr>
          <p:nvPr/>
        </p:nvSpPr>
        <p:spPr bwMode="auto">
          <a:xfrm rot="16200000">
            <a:off x="4084637" y="6011863"/>
            <a:ext cx="771525" cy="0"/>
          </a:xfrm>
          <a:prstGeom prst="line">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a-DK">
              <a:solidFill>
                <a:prstClr val="black">
                  <a:lumMod val="85000"/>
                  <a:lumOff val="15000"/>
                </a:prstClr>
              </a:solidFill>
            </a:endParaRPr>
          </a:p>
        </p:txBody>
      </p:sp>
      <p:sp>
        <p:nvSpPr>
          <p:cNvPr id="126" name="Rectangle 125"/>
          <p:cNvSpPr/>
          <p:nvPr/>
        </p:nvSpPr>
        <p:spPr>
          <a:xfrm>
            <a:off x="4527550" y="5851525"/>
            <a:ext cx="1828800" cy="584776"/>
          </a:xfrm>
          <a:prstGeom prst="rect">
            <a:avLst/>
          </a:prstGeom>
        </p:spPr>
        <p:txBody>
          <a:bodyPr>
            <a:spAutoFit/>
          </a:bodyPr>
          <a:lstStyle/>
          <a:p>
            <a:pPr defTabSz="457200">
              <a:defRPr/>
            </a:pPr>
            <a:r>
              <a:rPr lang="en-US" sz="1600" b="1" cap="all" noProof="1" smtClean="0">
                <a:solidFill>
                  <a:prstClr val="black">
                    <a:lumMod val="85000"/>
                    <a:lumOff val="15000"/>
                  </a:prstClr>
                </a:solidFill>
                <a:latin typeface="+mn-lt"/>
                <a:ea typeface="ＭＳ Ｐゴシック" pitchFamily="34" charset="-128"/>
                <a:cs typeface="Arial" charset="0"/>
              </a:rPr>
              <a:t>FormaciÓn de evaluadores</a:t>
            </a:r>
            <a:endParaRPr lang="en-US" sz="1600" b="1" cap="all" noProof="1">
              <a:solidFill>
                <a:prstClr val="black">
                  <a:lumMod val="85000"/>
                  <a:lumOff val="15000"/>
                </a:prstClr>
              </a:solidFill>
              <a:latin typeface="+mn-lt"/>
              <a:ea typeface="ＭＳ Ｐゴシック" pitchFamily="34" charset="-128"/>
              <a:cs typeface="Arial" charset="0"/>
            </a:endParaRPr>
          </a:p>
        </p:txBody>
      </p:sp>
      <p:sp>
        <p:nvSpPr>
          <p:cNvPr id="127" name="Line 33"/>
          <p:cNvSpPr>
            <a:spLocks noChangeShapeType="1"/>
          </p:cNvSpPr>
          <p:nvPr/>
        </p:nvSpPr>
        <p:spPr bwMode="auto">
          <a:xfrm rot="16200000" flipV="1">
            <a:off x="6982619" y="513557"/>
            <a:ext cx="0" cy="2468562"/>
          </a:xfrm>
          <a:prstGeom prst="line">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a-DK">
              <a:solidFill>
                <a:prstClr val="white"/>
              </a:solidFill>
            </a:endParaRPr>
          </a:p>
        </p:txBody>
      </p:sp>
      <p:sp>
        <p:nvSpPr>
          <p:cNvPr id="128" name="Rectangle 127"/>
          <p:cNvSpPr/>
          <p:nvPr/>
        </p:nvSpPr>
        <p:spPr>
          <a:xfrm>
            <a:off x="6669088" y="1844675"/>
            <a:ext cx="1828800" cy="523220"/>
          </a:xfrm>
          <a:prstGeom prst="rect">
            <a:avLst/>
          </a:prstGeom>
        </p:spPr>
        <p:txBody>
          <a:bodyPr>
            <a:spAutoFit/>
          </a:bodyPr>
          <a:lstStyle/>
          <a:p>
            <a:pPr algn="ctr" defTabSz="457200">
              <a:defRPr/>
            </a:pPr>
            <a:r>
              <a:rPr lang="en-US" sz="1400" b="1" noProof="1" smtClean="0">
                <a:solidFill>
                  <a:prstClr val="black">
                    <a:lumMod val="85000"/>
                    <a:lumOff val="15000"/>
                  </a:prstClr>
                </a:solidFill>
                <a:ea typeface="ＭＳ Ｐゴシック" pitchFamily="34" charset="-128"/>
                <a:cs typeface="Arial" charset="0"/>
              </a:rPr>
              <a:t>FORMATOS</a:t>
            </a:r>
          </a:p>
          <a:p>
            <a:pPr algn="ctr" defTabSz="457200">
              <a:defRPr/>
            </a:pPr>
            <a:endParaRPr lang="en-US" sz="1400" b="1" cap="all" noProof="1">
              <a:solidFill>
                <a:prstClr val="black">
                  <a:lumMod val="85000"/>
                  <a:lumOff val="15000"/>
                </a:prstClr>
              </a:solidFill>
              <a:ea typeface="ＭＳ Ｐゴシック" pitchFamily="34" charset="-128"/>
              <a:cs typeface="Arial" charset="0"/>
            </a:endParaRPr>
          </a:p>
        </p:txBody>
      </p:sp>
      <p:sp>
        <p:nvSpPr>
          <p:cNvPr id="129" name="Line 33"/>
          <p:cNvSpPr>
            <a:spLocks noChangeShapeType="1"/>
          </p:cNvSpPr>
          <p:nvPr/>
        </p:nvSpPr>
        <p:spPr bwMode="auto">
          <a:xfrm rot="16200000" flipV="1">
            <a:off x="2141538" y="341313"/>
            <a:ext cx="0" cy="2813050"/>
          </a:xfrm>
          <a:prstGeom prst="line">
            <a:avLst/>
          </a:prstGeom>
          <a:noFill/>
          <a:ln>
            <a:solidFill>
              <a:schemeClr val="tx1">
                <a:lumMod val="50000"/>
                <a:lumOff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da-DK">
              <a:solidFill>
                <a:prstClr val="white"/>
              </a:solidFill>
            </a:endParaRPr>
          </a:p>
        </p:txBody>
      </p:sp>
      <p:sp>
        <p:nvSpPr>
          <p:cNvPr id="130" name="Rectangle 129"/>
          <p:cNvSpPr/>
          <p:nvPr/>
        </p:nvSpPr>
        <p:spPr>
          <a:xfrm>
            <a:off x="401638" y="1844675"/>
            <a:ext cx="2298700" cy="1077218"/>
          </a:xfrm>
          <a:prstGeom prst="rect">
            <a:avLst/>
          </a:prstGeom>
        </p:spPr>
        <p:txBody>
          <a:bodyPr wrap="square">
            <a:spAutoFit/>
          </a:bodyPr>
          <a:lstStyle/>
          <a:p>
            <a:pPr algn="r" defTabSz="457200">
              <a:defRPr/>
            </a:pPr>
            <a:r>
              <a:rPr lang="en-US" sz="1600" b="1" cap="all" noProof="1" smtClean="0">
                <a:solidFill>
                  <a:prstClr val="black">
                    <a:lumMod val="85000"/>
                    <a:lumOff val="15000"/>
                  </a:prstClr>
                </a:solidFill>
                <a:ea typeface="ＭＳ Ｐゴシック" pitchFamily="34" charset="-128"/>
                <a:cs typeface="Arial" charset="0"/>
              </a:rPr>
              <a:t>NOMENCLATURA</a:t>
            </a:r>
          </a:p>
          <a:p>
            <a:pPr algn="r" defTabSz="457200">
              <a:defRPr/>
            </a:pPr>
            <a:r>
              <a:rPr lang="en-US" sz="1600" b="1" cap="all" noProof="1" smtClean="0">
                <a:solidFill>
                  <a:prstClr val="black">
                    <a:lumMod val="85000"/>
                    <a:lumOff val="15000"/>
                  </a:prstClr>
                </a:solidFill>
                <a:ea typeface="ＭＳ Ｐゴシック" pitchFamily="34" charset="-128"/>
                <a:cs typeface="Arial" charset="0"/>
              </a:rPr>
              <a:t>1O CATEGORIAS</a:t>
            </a:r>
          </a:p>
          <a:p>
            <a:pPr algn="r" defTabSz="457200">
              <a:defRPr/>
            </a:pPr>
            <a:r>
              <a:rPr lang="en-US" sz="1600" b="1" cap="all" noProof="1" smtClean="0">
                <a:solidFill>
                  <a:prstClr val="black">
                    <a:lumMod val="85000"/>
                    <a:lumOff val="15000"/>
                  </a:prstClr>
                </a:solidFill>
                <a:ea typeface="ＭＳ Ｐゴシック" pitchFamily="34" charset="-128"/>
                <a:cs typeface="Arial" charset="0"/>
              </a:rPr>
              <a:t>49 CRITERIOS</a:t>
            </a:r>
          </a:p>
          <a:p>
            <a:pPr algn="r" defTabSz="457200">
              <a:defRPr/>
            </a:pPr>
            <a:r>
              <a:rPr lang="en-US" sz="1600" b="1" cap="all" noProof="1" smtClean="0">
                <a:solidFill>
                  <a:prstClr val="black">
                    <a:lumMod val="85000"/>
                    <a:lumOff val="15000"/>
                  </a:prstClr>
                </a:solidFill>
                <a:ea typeface="ＭＳ Ｐゴシック" pitchFamily="34" charset="-128"/>
                <a:cs typeface="Arial" charset="0"/>
              </a:rPr>
              <a:t>INDICADORES</a:t>
            </a:r>
            <a:endParaRPr lang="en-US" sz="1600" b="1" cap="all" noProof="1">
              <a:solidFill>
                <a:prstClr val="black">
                  <a:lumMod val="85000"/>
                  <a:lumOff val="15000"/>
                </a:prstClr>
              </a:solidFill>
              <a:ea typeface="ＭＳ Ｐゴシック" pitchFamily="34" charset="-128"/>
              <a:cs typeface="Arial" charset="0"/>
            </a:endParaRPr>
          </a:p>
        </p:txBody>
      </p:sp>
      <p:grpSp>
        <p:nvGrpSpPr>
          <p:cNvPr id="13330" name="Group 31"/>
          <p:cNvGrpSpPr>
            <a:grpSpLocks/>
          </p:cNvGrpSpPr>
          <p:nvPr/>
        </p:nvGrpSpPr>
        <p:grpSpPr bwMode="auto">
          <a:xfrm>
            <a:off x="3484957" y="2970213"/>
            <a:ext cx="1244902" cy="1130300"/>
            <a:chOff x="1614865" y="1571612"/>
            <a:chExt cx="1245076" cy="1130454"/>
          </a:xfrm>
        </p:grpSpPr>
        <p:grpSp>
          <p:nvGrpSpPr>
            <p:cNvPr id="13340" name="Group 35"/>
            <p:cNvGrpSpPr>
              <a:grpSpLocks/>
            </p:cNvGrpSpPr>
            <p:nvPr/>
          </p:nvGrpSpPr>
          <p:grpSpPr bwMode="auto">
            <a:xfrm>
              <a:off x="1643042" y="1571612"/>
              <a:ext cx="1130454" cy="1130454"/>
              <a:chOff x="6096000" y="2667000"/>
              <a:chExt cx="2310888" cy="2310888"/>
            </a:xfrm>
          </p:grpSpPr>
          <p:sp>
            <p:nvSpPr>
              <p:cNvPr id="35" name="Oval 34"/>
              <p:cNvSpPr/>
              <p:nvPr/>
            </p:nvSpPr>
            <p:spPr>
              <a:xfrm>
                <a:off x="6096000" y="2667000"/>
                <a:ext cx="2310888" cy="2310888"/>
              </a:xfrm>
              <a:prstGeom prst="ellipse">
                <a:avLst/>
              </a:prstGeom>
              <a:gradFill flip="none" rotWithShape="1">
                <a:gsLst>
                  <a:gs pos="0">
                    <a:schemeClr val="tx1">
                      <a:lumMod val="85000"/>
                      <a:lumOff val="15000"/>
                    </a:schemeClr>
                  </a:gs>
                  <a:gs pos="50000">
                    <a:schemeClr val="tx1">
                      <a:lumMod val="75000"/>
                      <a:lumOff val="25000"/>
                    </a:schemeClr>
                  </a:gs>
                </a:gsLst>
                <a:lin ang="5400000" scaled="1"/>
                <a:tileRect/>
              </a:gradFill>
              <a:ln>
                <a:noFill/>
              </a:ln>
              <a:effectLst>
                <a:innerShdw blurRad="165100" dist="76200" dir="54000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d-ID">
                  <a:solidFill>
                    <a:prstClr val="white"/>
                  </a:solidFill>
                </a:endParaRPr>
              </a:p>
            </p:txBody>
          </p:sp>
          <p:sp>
            <p:nvSpPr>
              <p:cNvPr id="36" name="Oval 35"/>
              <p:cNvSpPr>
                <a:spLocks noChangeArrowheads="1"/>
              </p:cNvSpPr>
              <p:nvPr/>
            </p:nvSpPr>
            <p:spPr bwMode="auto">
              <a:xfrm rot="690727">
                <a:off x="7027495" y="2696210"/>
                <a:ext cx="1009392" cy="415441"/>
              </a:xfrm>
              <a:prstGeom prst="ellipse">
                <a:avLst/>
              </a:prstGeom>
              <a:gradFill rotWithShape="1">
                <a:gsLst>
                  <a:gs pos="0">
                    <a:schemeClr val="bg1">
                      <a:alpha val="62000"/>
                    </a:schemeClr>
                  </a:gs>
                  <a:gs pos="100000">
                    <a:srgbClr val="9BC1FF">
                      <a:alpha val="0"/>
                    </a:srgbClr>
                  </a:gs>
                </a:gsLst>
                <a:path path="shape">
                  <a:fillToRect l="50000" t="50000" r="50000" b="50000"/>
                </a:path>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id-ID">
                  <a:solidFill>
                    <a:prstClr val="white"/>
                  </a:solidFill>
                  <a:latin typeface="+mn-lt"/>
                  <a:ea typeface="+mn-ea"/>
                  <a:cs typeface="+mn-cs"/>
                </a:endParaRPr>
              </a:p>
            </p:txBody>
          </p:sp>
        </p:grpSp>
        <p:sp>
          <p:nvSpPr>
            <p:cNvPr id="13341" name="Rectangle 33"/>
            <p:cNvSpPr>
              <a:spLocks noChangeArrowheads="1"/>
            </p:cNvSpPr>
            <p:nvPr/>
          </p:nvSpPr>
          <p:spPr bwMode="auto">
            <a:xfrm>
              <a:off x="1614865" y="1805298"/>
              <a:ext cx="1245076" cy="64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r>
                <a:rPr lang="es-ES_tradnl" sz="1200" noProof="1" smtClean="0">
                  <a:solidFill>
                    <a:srgbClr val="FFFFFF"/>
                  </a:solidFill>
                </a:rPr>
                <a:t>TRABAJO</a:t>
              </a:r>
            </a:p>
            <a:p>
              <a:pPr algn="ctr" defTabSz="457200"/>
              <a:r>
                <a:rPr lang="es-ES_tradnl" sz="1200" noProof="1" smtClean="0">
                  <a:solidFill>
                    <a:srgbClr val="FFFFFF"/>
                  </a:solidFill>
                  <a:latin typeface="Arial" charset="0"/>
                </a:rPr>
                <a:t>27 </a:t>
              </a:r>
            </a:p>
            <a:p>
              <a:pPr algn="ctr" defTabSz="457200"/>
              <a:r>
                <a:rPr lang="es-ES_tradnl" sz="1200" noProof="1" smtClean="0">
                  <a:solidFill>
                    <a:srgbClr val="FFFFFF"/>
                  </a:solidFill>
                  <a:latin typeface="Arial" charset="0"/>
                </a:rPr>
                <a:t>ORGANISMOS</a:t>
              </a:r>
              <a:endParaRPr lang="en-US" sz="1200" dirty="0">
                <a:solidFill>
                  <a:srgbClr val="FFFFFF"/>
                </a:solidFill>
                <a:latin typeface="Arial" charset="0"/>
              </a:endParaRPr>
            </a:p>
          </p:txBody>
        </p:sp>
      </p:grpSp>
      <p:grpSp>
        <p:nvGrpSpPr>
          <p:cNvPr id="13331" name="Group 41"/>
          <p:cNvGrpSpPr>
            <a:grpSpLocks/>
          </p:cNvGrpSpPr>
          <p:nvPr/>
        </p:nvGrpSpPr>
        <p:grpSpPr bwMode="auto">
          <a:xfrm>
            <a:off x="4609272" y="2938463"/>
            <a:ext cx="1236230" cy="1130300"/>
            <a:chOff x="6432862" y="3441554"/>
            <a:chExt cx="1236405" cy="1130454"/>
          </a:xfrm>
        </p:grpSpPr>
        <p:grpSp>
          <p:nvGrpSpPr>
            <p:cNvPr id="13334" name="Group 35"/>
            <p:cNvGrpSpPr>
              <a:grpSpLocks/>
            </p:cNvGrpSpPr>
            <p:nvPr/>
          </p:nvGrpSpPr>
          <p:grpSpPr bwMode="auto">
            <a:xfrm>
              <a:off x="6466999" y="3441554"/>
              <a:ext cx="1130454" cy="1130454"/>
              <a:chOff x="6096000" y="2667000"/>
              <a:chExt cx="2310888" cy="2310888"/>
            </a:xfrm>
          </p:grpSpPr>
          <p:sp>
            <p:nvSpPr>
              <p:cNvPr id="45" name="Oval 44"/>
              <p:cNvSpPr/>
              <p:nvPr/>
            </p:nvSpPr>
            <p:spPr>
              <a:xfrm>
                <a:off x="6096000" y="2667000"/>
                <a:ext cx="2310888" cy="2310888"/>
              </a:xfrm>
              <a:prstGeom prst="ellipse">
                <a:avLst/>
              </a:prstGeom>
              <a:gradFill flip="none" rotWithShape="1">
                <a:gsLst>
                  <a:gs pos="0">
                    <a:srgbClr val="006600"/>
                  </a:gs>
                  <a:gs pos="50000">
                    <a:srgbClr val="01AF16"/>
                  </a:gs>
                </a:gsLst>
                <a:lin ang="5400000" scaled="1"/>
                <a:tileRect/>
              </a:gradFill>
              <a:ln>
                <a:noFill/>
              </a:ln>
              <a:effectLst>
                <a:innerShdw blurRad="165100" dist="76200" dir="5400000">
                  <a:prstClr val="black">
                    <a:alpha val="33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id-ID">
                  <a:solidFill>
                    <a:prstClr val="white"/>
                  </a:solidFill>
                </a:endParaRPr>
              </a:p>
            </p:txBody>
          </p:sp>
          <p:sp>
            <p:nvSpPr>
              <p:cNvPr id="46" name="Oval 45"/>
              <p:cNvSpPr>
                <a:spLocks noChangeArrowheads="1"/>
              </p:cNvSpPr>
              <p:nvPr/>
            </p:nvSpPr>
            <p:spPr bwMode="auto">
              <a:xfrm rot="690727">
                <a:off x="7027495" y="2696210"/>
                <a:ext cx="1009392" cy="415441"/>
              </a:xfrm>
              <a:prstGeom prst="ellipse">
                <a:avLst/>
              </a:prstGeom>
              <a:gradFill rotWithShape="1">
                <a:gsLst>
                  <a:gs pos="0">
                    <a:schemeClr val="bg1">
                      <a:alpha val="62000"/>
                    </a:schemeClr>
                  </a:gs>
                  <a:gs pos="100000">
                    <a:srgbClr val="9BC1FF">
                      <a:alpha val="0"/>
                    </a:srgbClr>
                  </a:gs>
                </a:gsLst>
                <a:path path="shape">
                  <a:fillToRect l="50000" t="50000" r="50000" b="50000"/>
                </a:path>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endParaRPr lang="id-ID">
                  <a:solidFill>
                    <a:prstClr val="white"/>
                  </a:solidFill>
                  <a:latin typeface="+mn-lt"/>
                  <a:ea typeface="+mn-ea"/>
                  <a:cs typeface="+mn-cs"/>
                </a:endParaRPr>
              </a:p>
            </p:txBody>
          </p:sp>
        </p:grpSp>
        <p:sp>
          <p:nvSpPr>
            <p:cNvPr id="13335" name="Rectangle 43"/>
            <p:cNvSpPr>
              <a:spLocks noChangeArrowheads="1"/>
            </p:cNvSpPr>
            <p:nvPr/>
          </p:nvSpPr>
          <p:spPr bwMode="auto">
            <a:xfrm>
              <a:off x="6432862" y="3840977"/>
              <a:ext cx="1236405" cy="3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s-ES_tradnl" sz="1600" noProof="1" smtClean="0">
                  <a:solidFill>
                    <a:srgbClr val="FFFFFF"/>
                  </a:solidFill>
                </a:rPr>
                <a:t>PRODUCTOS</a:t>
              </a:r>
              <a:endParaRPr lang="en-US" sz="1600" dirty="0">
                <a:solidFill>
                  <a:srgbClr val="FFFFFF"/>
                </a:solidFill>
                <a:latin typeface="Arial" charset="0"/>
              </a:endParaRPr>
            </a:p>
          </p:txBody>
        </p:sp>
      </p:grpSp>
      <p:sp>
        <p:nvSpPr>
          <p:cNvPr id="37" name="TextBox 36"/>
          <p:cNvSpPr txBox="1"/>
          <p:nvPr/>
        </p:nvSpPr>
        <p:spPr>
          <a:xfrm>
            <a:off x="964989" y="233688"/>
            <a:ext cx="6570229" cy="796115"/>
          </a:xfrm>
          <a:prstGeom prst="rect">
            <a:avLst/>
          </a:prstGeom>
          <a:noFill/>
        </p:spPr>
        <p:txBody>
          <a:bodyPr wrap="square">
            <a:spAutoFit/>
          </a:bodyPr>
          <a:lstStyle/>
          <a:p>
            <a:pPr algn="ctr" defTabSz="457200">
              <a:lnSpc>
                <a:spcPct val="80000"/>
              </a:lnSpc>
              <a:defRPr/>
            </a:pPr>
            <a:r>
              <a:rPr lang="en-US" sz="2800" cap="all" dirty="0" smtClean="0">
                <a:solidFill>
                  <a:srgbClr val="000000"/>
                </a:solidFill>
                <a:ea typeface="ＭＳ Ｐゴシック" pitchFamily="34" charset="-128"/>
              </a:rPr>
              <a:t>ARTICULAR MARCO DE REFERENCIA</a:t>
            </a:r>
          </a:p>
          <a:p>
            <a:pPr algn="ctr">
              <a:lnSpc>
                <a:spcPct val="80000"/>
              </a:lnSpc>
              <a:defRPr/>
            </a:pPr>
            <a:r>
              <a:rPr lang="en-US" sz="2800" cap="all" dirty="0" err="1" smtClean="0">
                <a:solidFill>
                  <a:srgbClr val="000000"/>
                </a:solidFill>
                <a:ea typeface="ＭＳ Ｐゴシック" pitchFamily="34" charset="-128"/>
              </a:rPr>
              <a:t>Comeaa</a:t>
            </a:r>
            <a:r>
              <a:rPr lang="en-US" sz="2800" cap="all" dirty="0" smtClean="0">
                <a:solidFill>
                  <a:srgbClr val="000000"/>
                </a:solidFill>
                <a:ea typeface="ＭＳ Ｐゴシック" pitchFamily="34" charset="-128"/>
              </a:rPr>
              <a:t>, </a:t>
            </a:r>
            <a:r>
              <a:rPr lang="en-US" sz="2800" cap="all" dirty="0" err="1" smtClean="0">
                <a:solidFill>
                  <a:srgbClr val="000000"/>
                </a:solidFill>
                <a:ea typeface="ＭＳ Ｐゴシック" pitchFamily="34" charset="-128"/>
              </a:rPr>
              <a:t>aNpromar</a:t>
            </a:r>
            <a:r>
              <a:rPr lang="en-US" sz="2800" cap="all" dirty="0" smtClean="0">
                <a:solidFill>
                  <a:srgbClr val="000000"/>
                </a:solidFill>
                <a:ea typeface="ＭＳ Ｐゴシック" pitchFamily="34" charset="-128"/>
              </a:rPr>
              <a:t>, CACEB, </a:t>
            </a:r>
            <a:r>
              <a:rPr lang="en-US" sz="2800" cap="all" dirty="0" err="1" smtClean="0">
                <a:solidFill>
                  <a:srgbClr val="000000"/>
                </a:solidFill>
                <a:ea typeface="ＭＳ Ｐゴシック" pitchFamily="34" charset="-128"/>
              </a:rPr>
              <a:t>conevet</a:t>
            </a:r>
            <a:endParaRPr lang="en-US" sz="2800" cap="all" dirty="0">
              <a:solidFill>
                <a:srgbClr val="000000"/>
              </a:solidFill>
              <a:ea typeface="ＭＳ Ｐゴシック" pitchFamily="34" charset="-128"/>
            </a:endParaRPr>
          </a:p>
        </p:txBody>
      </p:sp>
      <p:sp>
        <p:nvSpPr>
          <p:cNvPr id="2" name="TextBox 1"/>
          <p:cNvSpPr txBox="1"/>
          <p:nvPr/>
        </p:nvSpPr>
        <p:spPr>
          <a:xfrm>
            <a:off x="2370200" y="5202755"/>
            <a:ext cx="1288183" cy="523220"/>
          </a:xfrm>
          <a:prstGeom prst="rect">
            <a:avLst/>
          </a:prstGeom>
          <a:noFill/>
        </p:spPr>
        <p:txBody>
          <a:bodyPr wrap="none" rtlCol="0">
            <a:spAutoFit/>
          </a:bodyPr>
          <a:lstStyle/>
          <a:p>
            <a:r>
              <a:rPr lang="en-US" sz="1400" b="1" dirty="0" smtClean="0"/>
              <a:t>INTALACIONES </a:t>
            </a:r>
          </a:p>
          <a:p>
            <a:r>
              <a:rPr lang="en-US" sz="1400" b="1" dirty="0" smtClean="0"/>
              <a:t>ESPECIALES</a:t>
            </a:r>
            <a:endParaRPr lang="en-US" sz="1400" b="1" dirty="0"/>
          </a:p>
        </p:txBody>
      </p:sp>
    </p:spTree>
    <p:extLst>
      <p:ext uri="{BB962C8B-B14F-4D97-AF65-F5344CB8AC3E}">
        <p14:creationId xmlns:p14="http://schemas.microsoft.com/office/powerpoint/2010/main" val="4626211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0716625">
            <a:off x="0" y="0"/>
            <a:ext cx="6135482" cy="6858000"/>
          </a:xfrm>
          <a:prstGeom prst="rect">
            <a:avLst/>
          </a:prstGeom>
        </p:spPr>
      </p:pic>
      <p:cxnSp>
        <p:nvCxnSpPr>
          <p:cNvPr id="6" name="Straight Arrow Connector 5"/>
          <p:cNvCxnSpPr/>
          <p:nvPr/>
        </p:nvCxnSpPr>
        <p:spPr>
          <a:xfrm flipH="1">
            <a:off x="4568693" y="1975810"/>
            <a:ext cx="3721985" cy="16759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8987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p:cNvSpPr>
          <p:nvPr/>
        </p:nvSpPr>
        <p:spPr bwMode="auto">
          <a:xfrm>
            <a:off x="265113" y="116552"/>
            <a:ext cx="2597502" cy="601662"/>
          </a:xfrm>
          <a:custGeom>
            <a:avLst/>
            <a:gdLst>
              <a:gd name="T0" fmla="*/ 0 w 3340236"/>
              <a:gd name="T1" fmla="*/ 63864 h 717052"/>
              <a:gd name="T2" fmla="*/ 1080213 w 3340236"/>
              <a:gd name="T3" fmla="*/ 0 h 717052"/>
              <a:gd name="T4" fmla="*/ 1090082 w 3340236"/>
              <a:gd name="T5" fmla="*/ 494197 h 717052"/>
              <a:gd name="T6" fmla="*/ 0 w 3340236"/>
              <a:gd name="T7" fmla="*/ 504841 h 717052"/>
              <a:gd name="T8" fmla="*/ 0 w 3340236"/>
              <a:gd name="T9" fmla="*/ 63864 h 7170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0236" h="717052">
                <a:moveTo>
                  <a:pt x="0" y="90709"/>
                </a:moveTo>
                <a:lnTo>
                  <a:pt x="3309995" y="0"/>
                </a:lnTo>
                <a:lnTo>
                  <a:pt x="3340236" y="701934"/>
                </a:lnTo>
                <a:lnTo>
                  <a:pt x="0" y="717052"/>
                </a:lnTo>
                <a:lnTo>
                  <a:pt x="0" y="90709"/>
                </a:lnTo>
                <a:close/>
              </a:path>
            </a:pathLst>
          </a:custGeom>
          <a:solidFill>
            <a:schemeClr val="bg2"/>
          </a:solidFill>
          <a:ln w="9525" cap="flat" cmpd="sng">
            <a:solidFill>
              <a:schemeClr val="tx1"/>
            </a:solidFill>
            <a:prstDash val="dash"/>
            <a:round/>
            <a:headEnd/>
            <a:tailEnd/>
          </a:ln>
          <a:effectLst>
            <a:outerShdw blurRad="40000" dist="23000" dir="5400000" rotWithShape="0">
              <a:srgbClr val="000000">
                <a:alpha val="34998"/>
              </a:srgbClr>
            </a:outerShdw>
          </a:effectLst>
        </p:spPr>
        <p:txBody>
          <a:bodyPr anchor="ctr"/>
          <a:lstStyle/>
          <a:p>
            <a:pPr>
              <a:defRPr/>
            </a:pPr>
            <a:endParaRPr lang="en-US">
              <a:cs typeface="Arial" charset="0"/>
            </a:endParaRPr>
          </a:p>
        </p:txBody>
      </p:sp>
      <p:sp>
        <p:nvSpPr>
          <p:cNvPr id="13315" name="TextBox 69"/>
          <p:cNvSpPr txBox="1">
            <a:spLocks noChangeArrowheads="1"/>
          </p:cNvSpPr>
          <p:nvPr/>
        </p:nvSpPr>
        <p:spPr bwMode="auto">
          <a:xfrm>
            <a:off x="363538" y="210878"/>
            <a:ext cx="1574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smtClean="0">
                <a:solidFill>
                  <a:srgbClr val="262626"/>
                </a:solidFill>
              </a:rPr>
              <a:t>MODELO 2013</a:t>
            </a:r>
            <a:endParaRPr lang="en-US" sz="1800" b="1" dirty="0">
              <a:solidFill>
                <a:srgbClr val="262626"/>
              </a:solidFill>
            </a:endParaRPr>
          </a:p>
        </p:txBody>
      </p:sp>
      <p:sp>
        <p:nvSpPr>
          <p:cNvPr id="9224" name="Rektangel 33"/>
          <p:cNvSpPr>
            <a:spLocks noChangeArrowheads="1"/>
          </p:cNvSpPr>
          <p:nvPr/>
        </p:nvSpPr>
        <p:spPr bwMode="auto">
          <a:xfrm>
            <a:off x="4349750" y="2773799"/>
            <a:ext cx="873125" cy="646113"/>
          </a:xfrm>
          <a:prstGeom prst="rect">
            <a:avLst/>
          </a:prstGeom>
          <a:noFill/>
          <a:ln w="9525">
            <a:noFill/>
            <a:miter lim="800000"/>
            <a:headEnd/>
            <a:tailEnd/>
          </a:ln>
        </p:spPr>
        <p:txBody>
          <a:bodyPr>
            <a:spAutoFit/>
          </a:bodyPr>
          <a:lstStyle/>
          <a:p>
            <a:pPr algn="ctr" defTabSz="801688">
              <a:spcBef>
                <a:spcPct val="20000"/>
              </a:spcBef>
              <a:defRPr/>
            </a:pPr>
            <a:r>
              <a:rPr b="1" noProof="1">
                <a:solidFill>
                  <a:srgbClr val="FFFFFF"/>
                </a:solidFill>
                <a:effectLst>
                  <a:outerShdw blurRad="38100" dist="38100" dir="2700000" algn="tl">
                    <a:srgbClr val="DDDDDD"/>
                  </a:outerShdw>
                </a:effectLst>
                <a:cs typeface="Arial" charset="0"/>
              </a:rPr>
              <a:t>Target Group</a:t>
            </a:r>
            <a:endParaRPr noProof="1">
              <a:solidFill>
                <a:srgbClr val="FFFFFF"/>
              </a:solidFill>
              <a:effectLst>
                <a:outerShdw blurRad="38100" dist="38100" dir="2700000" algn="tl">
                  <a:srgbClr val="DDDDDD"/>
                </a:outerShdw>
              </a:effectLst>
              <a:cs typeface="Arial" charset="0"/>
            </a:endParaRPr>
          </a:p>
        </p:txBody>
      </p:sp>
      <p:sp>
        <p:nvSpPr>
          <p:cNvPr id="17" name="Oval 16"/>
          <p:cNvSpPr>
            <a:spLocks noChangeArrowheads="1"/>
          </p:cNvSpPr>
          <p:nvPr/>
        </p:nvSpPr>
        <p:spPr bwMode="auto">
          <a:xfrm>
            <a:off x="2417763" y="1855605"/>
            <a:ext cx="1336675" cy="1336675"/>
          </a:xfrm>
          <a:prstGeom prst="ellipse">
            <a:avLst/>
          </a:prstGeom>
          <a:solidFill>
            <a:srgbClr val="FFFF00"/>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18" name="Oval 17"/>
          <p:cNvSpPr>
            <a:spLocks noChangeArrowheads="1"/>
          </p:cNvSpPr>
          <p:nvPr/>
        </p:nvSpPr>
        <p:spPr bwMode="auto">
          <a:xfrm>
            <a:off x="2432754" y="4507091"/>
            <a:ext cx="1336675" cy="1336675"/>
          </a:xfrm>
          <a:prstGeom prst="ellipse">
            <a:avLst/>
          </a:prstGeom>
          <a:solidFill>
            <a:srgbClr val="C4BD97"/>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19" name="Oval 18"/>
          <p:cNvSpPr>
            <a:spLocks noChangeArrowheads="1"/>
          </p:cNvSpPr>
          <p:nvPr/>
        </p:nvSpPr>
        <p:spPr bwMode="auto">
          <a:xfrm>
            <a:off x="6913563" y="2862080"/>
            <a:ext cx="1336675" cy="1336675"/>
          </a:xfrm>
          <a:prstGeom prst="ellipse">
            <a:avLst/>
          </a:prstGeom>
          <a:solidFill>
            <a:schemeClr val="tx2">
              <a:lumMod val="60000"/>
              <a:lumOff val="40000"/>
            </a:schemeClr>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21" name="Oval 20"/>
          <p:cNvSpPr>
            <a:spLocks noChangeArrowheads="1"/>
          </p:cNvSpPr>
          <p:nvPr/>
        </p:nvSpPr>
        <p:spPr bwMode="auto">
          <a:xfrm>
            <a:off x="5604060" y="1566794"/>
            <a:ext cx="1120775" cy="1120775"/>
          </a:xfrm>
          <a:prstGeom prst="ellipse">
            <a:avLst/>
          </a:prstGeom>
          <a:solidFill>
            <a:schemeClr val="accent6"/>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22" name="Oval 21"/>
          <p:cNvSpPr>
            <a:spLocks noChangeArrowheads="1"/>
          </p:cNvSpPr>
          <p:nvPr/>
        </p:nvSpPr>
        <p:spPr bwMode="auto">
          <a:xfrm>
            <a:off x="788988" y="3411359"/>
            <a:ext cx="1120775" cy="1120775"/>
          </a:xfrm>
          <a:prstGeom prst="ellipse">
            <a:avLst/>
          </a:prstGeom>
          <a:solidFill>
            <a:schemeClr val="accent3"/>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23" name="Oval 22"/>
          <p:cNvSpPr>
            <a:spLocks noChangeArrowheads="1"/>
          </p:cNvSpPr>
          <p:nvPr/>
        </p:nvSpPr>
        <p:spPr bwMode="auto">
          <a:xfrm>
            <a:off x="6289675" y="4852809"/>
            <a:ext cx="1120775" cy="1120775"/>
          </a:xfrm>
          <a:prstGeom prst="ellipse">
            <a:avLst/>
          </a:prstGeom>
          <a:solidFill>
            <a:schemeClr val="tx1"/>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24" name="Line 33"/>
          <p:cNvSpPr>
            <a:spLocks noChangeShapeType="1"/>
          </p:cNvSpPr>
          <p:nvPr/>
        </p:nvSpPr>
        <p:spPr bwMode="auto">
          <a:xfrm rot="5400000" flipV="1">
            <a:off x="3720306" y="2254862"/>
            <a:ext cx="581025" cy="928688"/>
          </a:xfrm>
          <a:prstGeom prst="line">
            <a:avLst/>
          </a:prstGeom>
          <a:noFill/>
          <a:ln w="19050">
            <a:solidFill>
              <a:srgbClr val="FFFFFF"/>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25" name="Line 33"/>
          <p:cNvSpPr>
            <a:spLocks noChangeShapeType="1"/>
          </p:cNvSpPr>
          <p:nvPr/>
        </p:nvSpPr>
        <p:spPr bwMode="auto">
          <a:xfrm rot="5400000" flipV="1">
            <a:off x="5326062" y="4154310"/>
            <a:ext cx="811213" cy="1192212"/>
          </a:xfrm>
          <a:prstGeom prst="line">
            <a:avLst/>
          </a:prstGeom>
          <a:noFill/>
          <a:ln w="19050">
            <a:solidFill>
              <a:srgbClr val="FFFFFF"/>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26" name="Line 33"/>
          <p:cNvSpPr>
            <a:spLocks noChangeShapeType="1"/>
          </p:cNvSpPr>
          <p:nvPr/>
        </p:nvSpPr>
        <p:spPr bwMode="auto">
          <a:xfrm rot="5400000" flipH="1" flipV="1">
            <a:off x="5730875" y="2858905"/>
            <a:ext cx="433388" cy="1931988"/>
          </a:xfrm>
          <a:prstGeom prst="line">
            <a:avLst/>
          </a:prstGeom>
          <a:noFill/>
          <a:ln w="19050">
            <a:solidFill>
              <a:srgbClr val="FFFFFF"/>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27" name="Line 33"/>
          <p:cNvSpPr>
            <a:spLocks noChangeShapeType="1"/>
          </p:cNvSpPr>
          <p:nvPr/>
        </p:nvSpPr>
        <p:spPr bwMode="auto">
          <a:xfrm rot="5400000" flipH="1" flipV="1">
            <a:off x="2913063" y="2530297"/>
            <a:ext cx="433387" cy="2439987"/>
          </a:xfrm>
          <a:prstGeom prst="line">
            <a:avLst/>
          </a:prstGeom>
          <a:noFill/>
          <a:ln w="19050">
            <a:solidFill>
              <a:srgbClr val="FFFFFF"/>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29" name="Line 33"/>
          <p:cNvSpPr>
            <a:spLocks noChangeShapeType="1"/>
          </p:cNvSpPr>
          <p:nvPr/>
        </p:nvSpPr>
        <p:spPr bwMode="auto">
          <a:xfrm rot="5400000" flipH="1" flipV="1">
            <a:off x="4823619" y="2699361"/>
            <a:ext cx="1066800" cy="750888"/>
          </a:xfrm>
          <a:prstGeom prst="line">
            <a:avLst/>
          </a:prstGeom>
          <a:noFill/>
          <a:ln w="19050">
            <a:solidFill>
              <a:srgbClr val="FFFFFF"/>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effectLst>
                <a:outerShdw blurRad="38100" dist="38100" dir="2700000" algn="tl">
                  <a:srgbClr val="000000">
                    <a:alpha val="43137"/>
                  </a:srgbClr>
                </a:outerShdw>
              </a:effectLst>
              <a:latin typeface="Arial" pitchFamily="34" charset="0"/>
              <a:ea typeface="ＭＳ Ｐゴシック" pitchFamily="-65" charset="-128"/>
              <a:cs typeface="ＭＳ Ｐゴシック" pitchFamily="-65" charset="-128"/>
            </a:endParaRPr>
          </a:p>
        </p:txBody>
      </p:sp>
      <p:sp>
        <p:nvSpPr>
          <p:cNvPr id="30" name="Line 33"/>
          <p:cNvSpPr>
            <a:spLocks noChangeShapeType="1"/>
          </p:cNvSpPr>
          <p:nvPr/>
        </p:nvSpPr>
        <p:spPr bwMode="auto">
          <a:xfrm rot="5400000" flipH="1" flipV="1">
            <a:off x="3353594" y="4067791"/>
            <a:ext cx="1066800" cy="1160462"/>
          </a:xfrm>
          <a:prstGeom prst="line">
            <a:avLst/>
          </a:prstGeom>
          <a:noFill/>
          <a:ln w="19050">
            <a:solidFill>
              <a:srgbClr val="FFFFFF"/>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13329" name="Rektangel 76"/>
          <p:cNvSpPr>
            <a:spLocks noChangeArrowheads="1"/>
          </p:cNvSpPr>
          <p:nvPr/>
        </p:nvSpPr>
        <p:spPr bwMode="auto">
          <a:xfrm>
            <a:off x="2432050" y="2296930"/>
            <a:ext cx="12969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1600" b="1" noProof="1" smtClean="0">
                <a:solidFill>
                  <a:srgbClr val="1E1C11"/>
                </a:solidFill>
              </a:rPr>
              <a:t>Investigación</a:t>
            </a:r>
            <a:endParaRPr sz="1600" b="1" noProof="1">
              <a:solidFill>
                <a:srgbClr val="1E1C11"/>
              </a:solidFill>
            </a:endParaRPr>
          </a:p>
          <a:p>
            <a:endParaRPr lang="da-DK" sz="1600" dirty="0">
              <a:solidFill>
                <a:srgbClr val="1E1C11"/>
              </a:solidFill>
            </a:endParaRPr>
          </a:p>
        </p:txBody>
      </p:sp>
      <p:sp>
        <p:nvSpPr>
          <p:cNvPr id="13330" name="Rektangel 76"/>
          <p:cNvSpPr>
            <a:spLocks noChangeArrowheads="1"/>
          </p:cNvSpPr>
          <p:nvPr/>
        </p:nvSpPr>
        <p:spPr bwMode="auto">
          <a:xfrm>
            <a:off x="5484813" y="1753830"/>
            <a:ext cx="12969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1600" b="1" noProof="1" smtClean="0">
                <a:solidFill>
                  <a:srgbClr val="1E1C11"/>
                </a:solidFill>
              </a:rPr>
              <a:t>Plan de</a:t>
            </a:r>
          </a:p>
          <a:p>
            <a:pPr algn="ctr"/>
            <a:r>
              <a:rPr lang="es-ES_tradnl" sz="1600" b="1" noProof="1" smtClean="0">
                <a:solidFill>
                  <a:srgbClr val="1E1C11"/>
                </a:solidFill>
              </a:rPr>
              <a:t>estudios</a:t>
            </a:r>
            <a:endParaRPr sz="1600" b="1" noProof="1">
              <a:solidFill>
                <a:srgbClr val="1E1C11"/>
              </a:solidFill>
            </a:endParaRPr>
          </a:p>
          <a:p>
            <a:endParaRPr lang="da-DK" sz="1600" dirty="0">
              <a:solidFill>
                <a:srgbClr val="1E1C11"/>
              </a:solidFill>
            </a:endParaRPr>
          </a:p>
        </p:txBody>
      </p:sp>
      <p:sp>
        <p:nvSpPr>
          <p:cNvPr id="13331" name="Rektangel 76"/>
          <p:cNvSpPr>
            <a:spLocks noChangeArrowheads="1"/>
          </p:cNvSpPr>
          <p:nvPr/>
        </p:nvSpPr>
        <p:spPr bwMode="auto">
          <a:xfrm>
            <a:off x="6200775" y="5122156"/>
            <a:ext cx="12969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1600" b="1" noProof="1" smtClean="0">
                <a:solidFill>
                  <a:schemeClr val="bg1"/>
                </a:solidFill>
              </a:rPr>
              <a:t>Formación integral</a:t>
            </a:r>
            <a:endParaRPr sz="1600" b="1" noProof="1">
              <a:solidFill>
                <a:schemeClr val="bg1"/>
              </a:solidFill>
            </a:endParaRPr>
          </a:p>
          <a:p>
            <a:endParaRPr lang="da-DK" sz="1600" dirty="0">
              <a:solidFill>
                <a:schemeClr val="bg1"/>
              </a:solidFill>
            </a:endParaRPr>
          </a:p>
        </p:txBody>
      </p:sp>
      <p:sp>
        <p:nvSpPr>
          <p:cNvPr id="13332" name="Rektangel 76"/>
          <p:cNvSpPr>
            <a:spLocks noChangeArrowheads="1"/>
          </p:cNvSpPr>
          <p:nvPr/>
        </p:nvSpPr>
        <p:spPr bwMode="auto">
          <a:xfrm>
            <a:off x="700088" y="3744734"/>
            <a:ext cx="1296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1600" b="1" noProof="1" smtClean="0">
                <a:solidFill>
                  <a:srgbClr val="1E1C11"/>
                </a:solidFill>
              </a:rPr>
              <a:t>Vinculación</a:t>
            </a:r>
          </a:p>
          <a:p>
            <a:pPr algn="ctr"/>
            <a:r>
              <a:rPr lang="es-ES_tradnl" sz="1600" b="1" noProof="1" smtClean="0">
                <a:solidFill>
                  <a:srgbClr val="1E1C11"/>
                </a:solidFill>
              </a:rPr>
              <a:t>Extensión</a:t>
            </a:r>
            <a:endParaRPr sz="1600" b="1" noProof="1">
              <a:solidFill>
                <a:srgbClr val="1E1C11"/>
              </a:solidFill>
            </a:endParaRPr>
          </a:p>
          <a:p>
            <a:endParaRPr lang="da-DK" sz="1600" dirty="0">
              <a:solidFill>
                <a:srgbClr val="1E1C11"/>
              </a:solidFill>
            </a:endParaRPr>
          </a:p>
        </p:txBody>
      </p:sp>
      <p:sp>
        <p:nvSpPr>
          <p:cNvPr id="13333" name="Rektangel 76"/>
          <p:cNvSpPr>
            <a:spLocks noChangeArrowheads="1"/>
          </p:cNvSpPr>
          <p:nvPr/>
        </p:nvSpPr>
        <p:spPr bwMode="auto">
          <a:xfrm>
            <a:off x="6951663" y="3096856"/>
            <a:ext cx="1296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1600" b="1" noProof="1" smtClean="0">
                <a:solidFill>
                  <a:srgbClr val="1E1C11"/>
                </a:solidFill>
              </a:rPr>
              <a:t>Evaluación</a:t>
            </a:r>
          </a:p>
          <a:p>
            <a:pPr algn="ctr"/>
            <a:r>
              <a:rPr lang="en-US" sz="1600" b="1" noProof="1" smtClean="0">
                <a:solidFill>
                  <a:srgbClr val="1E1C11"/>
                </a:solidFill>
              </a:rPr>
              <a:t>D</a:t>
            </a:r>
            <a:r>
              <a:rPr lang="es-ES_tradnl" sz="1600" b="1" noProof="1" smtClean="0">
                <a:solidFill>
                  <a:srgbClr val="1E1C11"/>
                </a:solidFill>
              </a:rPr>
              <a:t>el</a:t>
            </a:r>
          </a:p>
          <a:p>
            <a:pPr algn="ctr"/>
            <a:r>
              <a:rPr lang="es-ES_tradnl" sz="1600" b="1" noProof="1" smtClean="0">
                <a:solidFill>
                  <a:srgbClr val="1E1C11"/>
                </a:solidFill>
              </a:rPr>
              <a:t>aprendizaje</a:t>
            </a:r>
            <a:endParaRPr lang="da-DK" sz="1600" dirty="0">
              <a:solidFill>
                <a:srgbClr val="1E1C11"/>
              </a:solidFill>
            </a:endParaRPr>
          </a:p>
        </p:txBody>
      </p:sp>
      <p:sp>
        <p:nvSpPr>
          <p:cNvPr id="13334" name="Rektangel 76"/>
          <p:cNvSpPr>
            <a:spLocks noChangeArrowheads="1"/>
          </p:cNvSpPr>
          <p:nvPr/>
        </p:nvSpPr>
        <p:spPr bwMode="auto">
          <a:xfrm>
            <a:off x="2472442" y="4617690"/>
            <a:ext cx="12969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ES_tradnl" sz="1600" b="1" noProof="1" smtClean="0">
                <a:solidFill>
                  <a:srgbClr val="1E1C11"/>
                </a:solidFill>
              </a:rPr>
              <a:t>Servicios de apoyo para el aprendizaje</a:t>
            </a:r>
            <a:endParaRPr lang="da-DK" sz="1600" dirty="0">
              <a:solidFill>
                <a:srgbClr val="1E1C11"/>
              </a:solidFill>
            </a:endParaRPr>
          </a:p>
        </p:txBody>
      </p:sp>
      <p:sp>
        <p:nvSpPr>
          <p:cNvPr id="3" name="Oval 2"/>
          <p:cNvSpPr/>
          <p:nvPr/>
        </p:nvSpPr>
        <p:spPr>
          <a:xfrm>
            <a:off x="3895557" y="2703311"/>
            <a:ext cx="1602205" cy="1252542"/>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extBox 1"/>
          <p:cNvSpPr txBox="1"/>
          <p:nvPr/>
        </p:nvSpPr>
        <p:spPr>
          <a:xfrm>
            <a:off x="4142247" y="2913419"/>
            <a:ext cx="1214395" cy="646331"/>
          </a:xfrm>
          <a:prstGeom prst="rect">
            <a:avLst/>
          </a:prstGeom>
          <a:noFill/>
        </p:spPr>
        <p:txBody>
          <a:bodyPr wrap="none" rtlCol="0">
            <a:spAutoFit/>
          </a:bodyPr>
          <a:lstStyle/>
          <a:p>
            <a:pPr algn="ctr"/>
            <a:r>
              <a:rPr lang="en-US" b="1" dirty="0">
                <a:solidFill>
                  <a:srgbClr val="FFFFFF"/>
                </a:solidFill>
              </a:rPr>
              <a:t>P</a:t>
            </a:r>
            <a:r>
              <a:rPr lang="en-US" b="1" dirty="0" smtClean="0">
                <a:solidFill>
                  <a:srgbClr val="FFFFFF"/>
                </a:solidFill>
              </a:rPr>
              <a:t>ersonal </a:t>
            </a:r>
          </a:p>
          <a:p>
            <a:pPr algn="ctr"/>
            <a:r>
              <a:rPr lang="en-US" b="1" dirty="0" err="1" smtClean="0">
                <a:solidFill>
                  <a:srgbClr val="FFFFFF"/>
                </a:solidFill>
              </a:rPr>
              <a:t>académico</a:t>
            </a:r>
            <a:endParaRPr lang="en-US" b="1" dirty="0" smtClean="0">
              <a:solidFill>
                <a:srgbClr val="FFFFFF"/>
              </a:solidFill>
            </a:endParaRPr>
          </a:p>
        </p:txBody>
      </p:sp>
      <p:sp>
        <p:nvSpPr>
          <p:cNvPr id="5" name="Striped Right Arrow 4"/>
          <p:cNvSpPr/>
          <p:nvPr/>
        </p:nvSpPr>
        <p:spPr>
          <a:xfrm>
            <a:off x="152225" y="680482"/>
            <a:ext cx="8681331" cy="1073348"/>
          </a:xfrm>
          <a:prstGeom prst="striped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INSUMOS                     PROCESOS                           RESULTADO</a:t>
            </a:r>
            <a:endParaRPr lang="en-US" dirty="0">
              <a:solidFill>
                <a:srgbClr val="000000"/>
              </a:solidFill>
            </a:endParaRPr>
          </a:p>
        </p:txBody>
      </p:sp>
      <p:sp>
        <p:nvSpPr>
          <p:cNvPr id="28" name="Line 33"/>
          <p:cNvSpPr>
            <a:spLocks noChangeShapeType="1"/>
          </p:cNvSpPr>
          <p:nvPr/>
        </p:nvSpPr>
        <p:spPr bwMode="auto">
          <a:xfrm rot="5400000" flipV="1">
            <a:off x="3958431" y="3951895"/>
            <a:ext cx="581025" cy="928688"/>
          </a:xfrm>
          <a:prstGeom prst="line">
            <a:avLst/>
          </a:prstGeom>
          <a:noFill/>
          <a:ln w="19050">
            <a:solidFill>
              <a:srgbClr val="FFFFFF"/>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ea typeface="ＭＳ Ｐゴシック" pitchFamily="-65" charset="-128"/>
              <a:cs typeface="ＭＳ Ｐゴシック" pitchFamily="-65" charset="-128"/>
            </a:endParaRPr>
          </a:p>
        </p:txBody>
      </p:sp>
      <p:sp>
        <p:nvSpPr>
          <p:cNvPr id="31" name="Oval 30"/>
          <p:cNvSpPr/>
          <p:nvPr/>
        </p:nvSpPr>
        <p:spPr>
          <a:xfrm>
            <a:off x="3992562" y="4198755"/>
            <a:ext cx="1645187" cy="1234722"/>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TextBox 31"/>
          <p:cNvSpPr txBox="1"/>
          <p:nvPr/>
        </p:nvSpPr>
        <p:spPr>
          <a:xfrm>
            <a:off x="4160993" y="4610452"/>
            <a:ext cx="1300356" cy="369332"/>
          </a:xfrm>
          <a:prstGeom prst="rect">
            <a:avLst/>
          </a:prstGeom>
          <a:noFill/>
        </p:spPr>
        <p:txBody>
          <a:bodyPr wrap="none" rtlCol="0">
            <a:spAutoFit/>
          </a:bodyPr>
          <a:lstStyle/>
          <a:p>
            <a:pPr algn="ctr"/>
            <a:r>
              <a:rPr lang="en-US" b="1" dirty="0" err="1" smtClean="0">
                <a:solidFill>
                  <a:srgbClr val="FFFFFF"/>
                </a:solidFill>
              </a:rPr>
              <a:t>Estudiantes</a:t>
            </a:r>
            <a:endParaRPr lang="en-US" b="1" dirty="0" smtClean="0">
              <a:solidFill>
                <a:srgbClr val="FFFFFF"/>
              </a:solidFill>
            </a:endParaRPr>
          </a:p>
        </p:txBody>
      </p:sp>
      <p:sp>
        <p:nvSpPr>
          <p:cNvPr id="33" name="Oval 32"/>
          <p:cNvSpPr>
            <a:spLocks noChangeArrowheads="1"/>
          </p:cNvSpPr>
          <p:nvPr/>
        </p:nvSpPr>
        <p:spPr bwMode="auto">
          <a:xfrm>
            <a:off x="265113" y="1704171"/>
            <a:ext cx="1644650" cy="1336675"/>
          </a:xfrm>
          <a:prstGeom prst="ellipse">
            <a:avLst/>
          </a:prstGeom>
          <a:solidFill>
            <a:schemeClr val="accent1">
              <a:lumMod val="20000"/>
              <a:lumOff val="80000"/>
            </a:schemeClr>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34" name="Rektangel 76"/>
          <p:cNvSpPr>
            <a:spLocks noChangeArrowheads="1"/>
          </p:cNvSpPr>
          <p:nvPr/>
        </p:nvSpPr>
        <p:spPr bwMode="auto">
          <a:xfrm>
            <a:off x="279399" y="2145496"/>
            <a:ext cx="163036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_tradnl" sz="1600" b="1" noProof="1" smtClean="0">
                <a:solidFill>
                  <a:srgbClr val="1E1C11"/>
                </a:solidFill>
              </a:rPr>
              <a:t>Infraestructura</a:t>
            </a:r>
            <a:endParaRPr sz="1600" b="1" noProof="1">
              <a:solidFill>
                <a:srgbClr val="1E1C11"/>
              </a:solidFill>
            </a:endParaRPr>
          </a:p>
          <a:p>
            <a:endParaRPr lang="da-DK" sz="1600" dirty="0">
              <a:solidFill>
                <a:srgbClr val="1E1C11"/>
              </a:solidFill>
            </a:endParaRPr>
          </a:p>
        </p:txBody>
      </p:sp>
      <p:sp>
        <p:nvSpPr>
          <p:cNvPr id="35" name="Oval 34"/>
          <p:cNvSpPr>
            <a:spLocks noChangeArrowheads="1"/>
          </p:cNvSpPr>
          <p:nvPr/>
        </p:nvSpPr>
        <p:spPr bwMode="auto">
          <a:xfrm>
            <a:off x="7807325" y="4412287"/>
            <a:ext cx="1336675" cy="1336675"/>
          </a:xfrm>
          <a:prstGeom prst="ellipse">
            <a:avLst/>
          </a:prstGeom>
          <a:solidFill>
            <a:srgbClr val="DCE6F2"/>
          </a:solidFill>
          <a:ln w="9525">
            <a:solidFill>
              <a:schemeClr val="tx1"/>
            </a:solidFill>
            <a:prstDash val="dash"/>
            <a:round/>
            <a:headEnd/>
            <a:tailEnd/>
          </a:ln>
          <a:effectLst>
            <a:outerShdw blurRad="40000" dist="63500" dir="2700000" rotWithShape="0">
              <a:srgbClr val="000000">
                <a:alpha val="34998"/>
              </a:srgbClr>
            </a:outerShdw>
          </a:effectLst>
        </p:spPr>
        <p:txBody>
          <a:bodyPr anchor="ctr"/>
          <a:lstStyle/>
          <a:p>
            <a:pPr algn="ctr" defTabSz="457200">
              <a:defRPr/>
            </a:pPr>
            <a:endParaRPr lang="en-US">
              <a:solidFill>
                <a:srgbClr val="FFFFFF"/>
              </a:solidFill>
            </a:endParaRPr>
          </a:p>
        </p:txBody>
      </p:sp>
      <p:sp>
        <p:nvSpPr>
          <p:cNvPr id="36" name="Rektangel 76"/>
          <p:cNvSpPr>
            <a:spLocks noChangeArrowheads="1"/>
          </p:cNvSpPr>
          <p:nvPr/>
        </p:nvSpPr>
        <p:spPr bwMode="auto">
          <a:xfrm>
            <a:off x="7839252" y="4536074"/>
            <a:ext cx="1296988" cy="954107"/>
          </a:xfrm>
          <a:prstGeom prst="rect">
            <a:avLst/>
          </a:prstGeom>
          <a:noFill/>
          <a:ln>
            <a:noFill/>
          </a:ln>
          <a:extLst/>
        </p:spPr>
        <p:txBody>
          <a:bodyPr>
            <a:spAutoFit/>
          </a:bodyPr>
          <a:lstStyle/>
          <a:p>
            <a:pPr algn="ctr"/>
            <a:r>
              <a:rPr lang="es-ES_tradnl" sz="1400" b="1" noProof="1" smtClean="0">
                <a:solidFill>
                  <a:srgbClr val="1E1C11"/>
                </a:solidFill>
              </a:rPr>
              <a:t>Gestión Administrativa y financiamiento</a:t>
            </a:r>
            <a:endParaRPr lang="da-DK" sz="1400" dirty="0">
              <a:solidFill>
                <a:srgbClr val="1E1C11"/>
              </a:solidFill>
            </a:endParaRPr>
          </a:p>
        </p:txBody>
      </p:sp>
      <p:sp>
        <p:nvSpPr>
          <p:cNvPr id="8" name="Plus 7"/>
          <p:cNvSpPr/>
          <p:nvPr/>
        </p:nvSpPr>
        <p:spPr>
          <a:xfrm>
            <a:off x="7410450" y="935846"/>
            <a:ext cx="428802" cy="484635"/>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9801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5511"/>
          <a:stretch/>
        </p:blipFill>
        <p:spPr>
          <a:xfrm>
            <a:off x="0" y="12701"/>
            <a:ext cx="9144000" cy="6447690"/>
          </a:xfrm>
          <a:prstGeom prst="rect">
            <a:avLst/>
          </a:prstGeom>
        </p:spPr>
      </p:pic>
      <p:sp>
        <p:nvSpPr>
          <p:cNvPr id="2" name="Rounded Rectangle 1"/>
          <p:cNvSpPr/>
          <p:nvPr/>
        </p:nvSpPr>
        <p:spPr>
          <a:xfrm>
            <a:off x="818631" y="1207071"/>
            <a:ext cx="1227946" cy="10601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PLANEACIÓN-EVALUACION</a:t>
            </a:r>
            <a:endParaRPr lang="en-US" sz="1100" b="1" dirty="0">
              <a:solidFill>
                <a:srgbClr val="000000"/>
              </a:solidFill>
            </a:endParaRPr>
          </a:p>
        </p:txBody>
      </p:sp>
      <p:sp>
        <p:nvSpPr>
          <p:cNvPr id="4" name="Rounded Rectangle 3"/>
          <p:cNvSpPr/>
          <p:nvPr/>
        </p:nvSpPr>
        <p:spPr>
          <a:xfrm>
            <a:off x="2319454" y="1207071"/>
            <a:ext cx="1317374" cy="10601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rgbClr val="000000"/>
                </a:solidFill>
              </a:rPr>
              <a:t>NORMATIVIDAD Y POLITICAS GENERALES</a:t>
            </a:r>
          </a:p>
          <a:p>
            <a:pPr algn="ctr"/>
            <a:r>
              <a:rPr lang="en-US" sz="1000" b="1" dirty="0" err="1" smtClean="0">
                <a:solidFill>
                  <a:srgbClr val="000000"/>
                </a:solidFill>
              </a:rPr>
              <a:t>Misión</a:t>
            </a:r>
            <a:r>
              <a:rPr lang="en-US" sz="1000" b="1" dirty="0" smtClean="0">
                <a:solidFill>
                  <a:srgbClr val="000000"/>
                </a:solidFill>
              </a:rPr>
              <a:t>. </a:t>
            </a:r>
            <a:r>
              <a:rPr lang="en-US" sz="1000" b="1" dirty="0" err="1" smtClean="0">
                <a:solidFill>
                  <a:srgbClr val="000000"/>
                </a:solidFill>
              </a:rPr>
              <a:t>Visión</a:t>
            </a:r>
            <a:r>
              <a:rPr lang="en-US" sz="1000" b="1" dirty="0" smtClean="0">
                <a:solidFill>
                  <a:srgbClr val="000000"/>
                </a:solidFill>
              </a:rPr>
              <a:t>, </a:t>
            </a:r>
            <a:endParaRPr lang="en-US" sz="1000" b="1" dirty="0">
              <a:solidFill>
                <a:srgbClr val="000000"/>
              </a:solidFill>
            </a:endParaRPr>
          </a:p>
        </p:txBody>
      </p:sp>
      <p:sp>
        <p:nvSpPr>
          <p:cNvPr id="5" name="Rounded Rectangle 4"/>
          <p:cNvSpPr/>
          <p:nvPr/>
        </p:nvSpPr>
        <p:spPr>
          <a:xfrm>
            <a:off x="3957152" y="1207071"/>
            <a:ext cx="1227946" cy="10601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IMPACTO DE LA INVESTIGACIÓN</a:t>
            </a:r>
            <a:endParaRPr lang="en-US" sz="1100" b="1" dirty="0">
              <a:solidFill>
                <a:srgbClr val="000000"/>
              </a:solidFill>
            </a:endParaRPr>
          </a:p>
        </p:txBody>
      </p:sp>
      <p:sp>
        <p:nvSpPr>
          <p:cNvPr id="6" name="Rounded Rectangle 5"/>
          <p:cNvSpPr/>
          <p:nvPr/>
        </p:nvSpPr>
        <p:spPr>
          <a:xfrm>
            <a:off x="5531005" y="1207070"/>
            <a:ext cx="1307316" cy="1060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CONCEPCIÓN DEL PROCESO E-A</a:t>
            </a:r>
            <a:endParaRPr lang="en-US" sz="1100" b="1" dirty="0">
              <a:solidFill>
                <a:srgbClr val="000000"/>
              </a:solidFill>
            </a:endParaRPr>
          </a:p>
        </p:txBody>
      </p:sp>
      <p:sp>
        <p:nvSpPr>
          <p:cNvPr id="7" name="Rounded Rectangle 6"/>
          <p:cNvSpPr/>
          <p:nvPr/>
        </p:nvSpPr>
        <p:spPr>
          <a:xfrm>
            <a:off x="7179636" y="1207070"/>
            <a:ext cx="1227946" cy="10601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EGRESADOS</a:t>
            </a:r>
            <a:endParaRPr lang="en-US" sz="1100" b="1" dirty="0">
              <a:solidFill>
                <a:srgbClr val="000000"/>
              </a:solidFill>
            </a:endParaRPr>
          </a:p>
        </p:txBody>
      </p:sp>
      <p:sp>
        <p:nvSpPr>
          <p:cNvPr id="8" name="Rounded Rectangle 7"/>
          <p:cNvSpPr/>
          <p:nvPr/>
        </p:nvSpPr>
        <p:spPr>
          <a:xfrm>
            <a:off x="776651" y="2818453"/>
            <a:ext cx="1301413" cy="126459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PLAN DE ESTUDIOS</a:t>
            </a:r>
          </a:p>
          <a:p>
            <a:pPr algn="ctr"/>
            <a:r>
              <a:rPr lang="en-US" sz="1100" b="1" dirty="0" smtClean="0">
                <a:solidFill>
                  <a:srgbClr val="000000"/>
                </a:solidFill>
              </a:rPr>
              <a:t>EVALUACIÓN </a:t>
            </a:r>
            <a:r>
              <a:rPr lang="en-US" sz="1100" b="1" dirty="0">
                <a:solidFill>
                  <a:srgbClr val="000000"/>
                </a:solidFill>
              </a:rPr>
              <a:t>DEL </a:t>
            </a:r>
            <a:r>
              <a:rPr lang="en-US" sz="1100" b="1" dirty="0" smtClean="0">
                <a:solidFill>
                  <a:srgbClr val="000000"/>
                </a:solidFill>
              </a:rPr>
              <a:t>APRENDIZAJE</a:t>
            </a:r>
            <a:endParaRPr lang="en-US" sz="1100" b="1" dirty="0">
              <a:solidFill>
                <a:srgbClr val="000000"/>
              </a:solidFill>
            </a:endParaRPr>
          </a:p>
        </p:txBody>
      </p:sp>
      <p:sp>
        <p:nvSpPr>
          <p:cNvPr id="9" name="Rounded Rectangle 8"/>
          <p:cNvSpPr/>
          <p:nvPr/>
        </p:nvSpPr>
        <p:spPr>
          <a:xfrm>
            <a:off x="2319454" y="2845309"/>
            <a:ext cx="1395869" cy="1264596"/>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dirty="0" smtClean="0">
              <a:solidFill>
                <a:srgbClr val="000000"/>
              </a:solidFill>
            </a:endParaRPr>
          </a:p>
          <a:p>
            <a:pPr algn="ctr"/>
            <a:r>
              <a:rPr lang="en-US" sz="1100" b="1" dirty="0" smtClean="0">
                <a:solidFill>
                  <a:srgbClr val="000000"/>
                </a:solidFill>
              </a:rPr>
              <a:t>PERSONAL ACADÉMICO</a:t>
            </a:r>
          </a:p>
          <a:p>
            <a:pPr algn="ctr"/>
            <a:r>
              <a:rPr lang="en-US" sz="1100" b="1" dirty="0" smtClean="0">
                <a:solidFill>
                  <a:srgbClr val="000000"/>
                </a:solidFill>
              </a:rPr>
              <a:t>ALUMNOS</a:t>
            </a:r>
          </a:p>
        </p:txBody>
      </p:sp>
      <p:sp>
        <p:nvSpPr>
          <p:cNvPr id="10" name="Rounded Rectangle 9"/>
          <p:cNvSpPr/>
          <p:nvPr/>
        </p:nvSpPr>
        <p:spPr>
          <a:xfrm>
            <a:off x="5531005" y="2845309"/>
            <a:ext cx="1307316" cy="1264596"/>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SERVICIOS  DE APOYO  AL APRENDIZAJE</a:t>
            </a:r>
            <a:endParaRPr lang="en-US" sz="1100" b="1" dirty="0">
              <a:solidFill>
                <a:srgbClr val="000000"/>
              </a:solidFill>
            </a:endParaRPr>
          </a:p>
        </p:txBody>
      </p:sp>
      <p:sp>
        <p:nvSpPr>
          <p:cNvPr id="11" name="Rounded Rectangle 10"/>
          <p:cNvSpPr/>
          <p:nvPr/>
        </p:nvSpPr>
        <p:spPr>
          <a:xfrm>
            <a:off x="7179636" y="2845309"/>
            <a:ext cx="1290919" cy="1264596"/>
          </a:xfrm>
          <a:prstGeom prst="roundRect">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INVESTIGACIÓN</a:t>
            </a:r>
          </a:p>
          <a:p>
            <a:pPr algn="ctr"/>
            <a:r>
              <a:rPr lang="en-US" sz="1100" b="1" dirty="0" smtClean="0">
                <a:solidFill>
                  <a:srgbClr val="000000"/>
                </a:solidFill>
              </a:rPr>
              <a:t>EXTENSIÓN</a:t>
            </a:r>
          </a:p>
          <a:p>
            <a:pPr algn="ctr"/>
            <a:r>
              <a:rPr lang="en-US" sz="1100" b="1" dirty="0" smtClean="0">
                <a:solidFill>
                  <a:srgbClr val="000000"/>
                </a:solidFill>
              </a:rPr>
              <a:t>VINCULACIÓN</a:t>
            </a:r>
          </a:p>
        </p:txBody>
      </p:sp>
      <p:sp>
        <p:nvSpPr>
          <p:cNvPr id="12" name="Rounded Rectangle 11"/>
          <p:cNvSpPr/>
          <p:nvPr/>
        </p:nvSpPr>
        <p:spPr>
          <a:xfrm>
            <a:off x="776651" y="4671658"/>
            <a:ext cx="1301413" cy="126459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INSTALACIONES</a:t>
            </a:r>
            <a:endParaRPr lang="en-US" sz="1100" b="1" dirty="0">
              <a:solidFill>
                <a:srgbClr val="000000"/>
              </a:solidFill>
            </a:endParaRPr>
          </a:p>
          <a:p>
            <a:pPr algn="ctr"/>
            <a:endParaRPr lang="en-US" sz="1100" b="1" dirty="0">
              <a:solidFill>
                <a:srgbClr val="000000"/>
              </a:solidFill>
            </a:endParaRPr>
          </a:p>
        </p:txBody>
      </p:sp>
      <p:sp>
        <p:nvSpPr>
          <p:cNvPr id="13" name="Rounded Rectangle 12"/>
          <p:cNvSpPr/>
          <p:nvPr/>
        </p:nvSpPr>
        <p:spPr>
          <a:xfrm>
            <a:off x="2413910" y="4671658"/>
            <a:ext cx="1301413" cy="126459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RECURSOS MOBILIARIOS, MATERIALES Y DE EQUIPO</a:t>
            </a:r>
            <a:endParaRPr lang="en-US" sz="1100" b="1" dirty="0">
              <a:solidFill>
                <a:srgbClr val="000000"/>
              </a:solidFill>
            </a:endParaRPr>
          </a:p>
          <a:p>
            <a:pPr algn="ctr"/>
            <a:endParaRPr lang="en-US" sz="1100" b="1" dirty="0">
              <a:solidFill>
                <a:srgbClr val="000000"/>
              </a:solidFill>
            </a:endParaRPr>
          </a:p>
        </p:txBody>
      </p:sp>
      <p:sp>
        <p:nvSpPr>
          <p:cNvPr id="14" name="Rounded Rectangle 13"/>
          <p:cNvSpPr/>
          <p:nvPr/>
        </p:nvSpPr>
        <p:spPr>
          <a:xfrm>
            <a:off x="3957152" y="4671658"/>
            <a:ext cx="1301413" cy="126459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SERVICIOS Y SISTEMAS DE INFORMACIÓN</a:t>
            </a:r>
            <a:endParaRPr lang="en-US" sz="1100" b="1" dirty="0">
              <a:solidFill>
                <a:srgbClr val="000000"/>
              </a:solidFill>
            </a:endParaRPr>
          </a:p>
          <a:p>
            <a:pPr algn="ctr"/>
            <a:endParaRPr lang="en-US" sz="1100" b="1" dirty="0">
              <a:solidFill>
                <a:srgbClr val="000000"/>
              </a:solidFill>
            </a:endParaRPr>
          </a:p>
        </p:txBody>
      </p:sp>
      <p:sp>
        <p:nvSpPr>
          <p:cNvPr id="15" name="Rounded Rectangle 14"/>
          <p:cNvSpPr/>
          <p:nvPr/>
        </p:nvSpPr>
        <p:spPr>
          <a:xfrm>
            <a:off x="5437390" y="4671658"/>
            <a:ext cx="1400931" cy="126459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solidFill>
                  <a:srgbClr val="000000"/>
                </a:solidFill>
              </a:rPr>
              <a:t>CULTURA ORGANIZACIONAL ADECUADA</a:t>
            </a:r>
          </a:p>
          <a:p>
            <a:pPr algn="ctr"/>
            <a:r>
              <a:rPr lang="en-US" sz="1050" b="1" dirty="0" smtClean="0">
                <a:solidFill>
                  <a:srgbClr val="000000"/>
                </a:solidFill>
              </a:rPr>
              <a:t>(CLIMA ORGANIZACIONAL)</a:t>
            </a:r>
            <a:endParaRPr lang="en-US" sz="1050" b="1" dirty="0">
              <a:solidFill>
                <a:srgbClr val="000000"/>
              </a:solidFill>
            </a:endParaRPr>
          </a:p>
          <a:p>
            <a:pPr algn="ctr"/>
            <a:endParaRPr lang="en-US" sz="1050" b="1" dirty="0">
              <a:solidFill>
                <a:srgbClr val="000000"/>
              </a:solidFill>
            </a:endParaRPr>
          </a:p>
        </p:txBody>
      </p:sp>
      <p:sp>
        <p:nvSpPr>
          <p:cNvPr id="16" name="Rounded Rectangle 15"/>
          <p:cNvSpPr/>
          <p:nvPr/>
        </p:nvSpPr>
        <p:spPr>
          <a:xfrm>
            <a:off x="7106169" y="4671658"/>
            <a:ext cx="1364386" cy="1264596"/>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GESTIÓN  Y ADMINISTRACIÓN</a:t>
            </a:r>
            <a:endParaRPr lang="en-US" sz="1100" b="1" dirty="0">
              <a:solidFill>
                <a:srgbClr val="000000"/>
              </a:solidFill>
            </a:endParaRPr>
          </a:p>
          <a:p>
            <a:pPr algn="ctr"/>
            <a:endParaRPr lang="en-US" sz="1100" b="1" dirty="0">
              <a:solidFill>
                <a:srgbClr val="000000"/>
              </a:solidFill>
            </a:endParaRPr>
          </a:p>
        </p:txBody>
      </p:sp>
      <p:sp>
        <p:nvSpPr>
          <p:cNvPr id="17" name="TextBox 16"/>
          <p:cNvSpPr txBox="1"/>
          <p:nvPr/>
        </p:nvSpPr>
        <p:spPr>
          <a:xfrm rot="16200000">
            <a:off x="7805340" y="2957772"/>
            <a:ext cx="1765440" cy="369332"/>
          </a:xfrm>
          <a:prstGeom prst="rect">
            <a:avLst/>
          </a:prstGeom>
          <a:noFill/>
        </p:spPr>
        <p:txBody>
          <a:bodyPr wrap="none" rtlCol="0">
            <a:spAutoFit/>
          </a:bodyPr>
          <a:lstStyle/>
          <a:p>
            <a:r>
              <a:rPr lang="en-US" dirty="0" smtClean="0"/>
              <a:t>TRASCENDENCIA</a:t>
            </a:r>
            <a:endParaRPr lang="en-US" dirty="0"/>
          </a:p>
        </p:txBody>
      </p:sp>
      <p:sp>
        <p:nvSpPr>
          <p:cNvPr id="18" name="Rectangle 17"/>
          <p:cNvSpPr/>
          <p:nvPr/>
        </p:nvSpPr>
        <p:spPr>
          <a:xfrm>
            <a:off x="332901" y="6336025"/>
            <a:ext cx="8539826" cy="382199"/>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solidFill>
                <a:schemeClr val="tx1"/>
              </a:solidFill>
            </a:endParaRPr>
          </a:p>
        </p:txBody>
      </p:sp>
      <p:sp>
        <p:nvSpPr>
          <p:cNvPr id="20" name="Rectangle 19"/>
          <p:cNvSpPr/>
          <p:nvPr/>
        </p:nvSpPr>
        <p:spPr>
          <a:xfrm>
            <a:off x="5856599" y="560740"/>
            <a:ext cx="2798838" cy="523220"/>
          </a:xfrm>
          <a:prstGeom prst="rect">
            <a:avLst/>
          </a:prstGeom>
        </p:spPr>
        <p:txBody>
          <a:bodyPr wrap="square">
            <a:spAutoFit/>
          </a:bodyPr>
          <a:lstStyle/>
          <a:p>
            <a:r>
              <a:rPr lang="es-ES_tradnl" sz="1400" dirty="0" smtClean="0"/>
              <a:t>Marco </a:t>
            </a:r>
            <a:r>
              <a:rPr lang="es-ES_tradnl" sz="1400" dirty="0"/>
              <a:t>rector que orienta la </a:t>
            </a:r>
            <a:r>
              <a:rPr lang="es-ES_tradnl" sz="1400" dirty="0" err="1"/>
              <a:t>formación</a:t>
            </a:r>
            <a:r>
              <a:rPr lang="es-ES_tradnl" sz="1400" dirty="0"/>
              <a:t> de profesionales</a:t>
            </a:r>
            <a:endParaRPr lang="en-US" sz="1400" dirty="0"/>
          </a:p>
        </p:txBody>
      </p:sp>
      <p:pic>
        <p:nvPicPr>
          <p:cNvPr id="2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117" y="453736"/>
            <a:ext cx="1604716" cy="63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5"/>
          <a:stretch>
            <a:fillRect/>
          </a:stretch>
        </p:blipFill>
        <p:spPr>
          <a:xfrm>
            <a:off x="3788638" y="2819389"/>
            <a:ext cx="1648751" cy="1304882"/>
          </a:xfrm>
          <a:prstGeom prst="rect">
            <a:avLst/>
          </a:prstGeom>
        </p:spPr>
      </p:pic>
    </p:spTree>
    <p:extLst>
      <p:ext uri="{BB962C8B-B14F-4D97-AF65-F5344CB8AC3E}">
        <p14:creationId xmlns:p14="http://schemas.microsoft.com/office/powerpoint/2010/main" val="25840631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31800"/>
            <a:ext cx="9144000" cy="5970050"/>
          </a:xfrm>
          <a:prstGeom prst="rect">
            <a:avLst/>
          </a:prstGeom>
        </p:spPr>
      </p:pic>
    </p:spTree>
    <p:extLst>
      <p:ext uri="{BB962C8B-B14F-4D97-AF65-F5344CB8AC3E}">
        <p14:creationId xmlns:p14="http://schemas.microsoft.com/office/powerpoint/2010/main" val="25690622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7200"/>
            <a:ext cx="9144000" cy="5942354"/>
          </a:xfrm>
          <a:prstGeom prst="rect">
            <a:avLst/>
          </a:prstGeom>
        </p:spPr>
      </p:pic>
    </p:spTree>
    <p:extLst>
      <p:ext uri="{BB962C8B-B14F-4D97-AF65-F5344CB8AC3E}">
        <p14:creationId xmlns:p14="http://schemas.microsoft.com/office/powerpoint/2010/main" val="5343052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3" name="TextBox 22"/>
          <p:cNvSpPr txBox="1"/>
          <p:nvPr/>
        </p:nvSpPr>
        <p:spPr>
          <a:xfrm rot="2629758">
            <a:off x="4784809" y="3487824"/>
            <a:ext cx="2787943"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El COMEAA</a:t>
            </a:r>
            <a:endParaRPr lang="en-US" sz="3600" b="1" dirty="0">
              <a:solidFill>
                <a:schemeClr val="accent1"/>
              </a:solidFill>
              <a:latin typeface="Arial" pitchFamily="34" charset="0"/>
              <a:cs typeface="Arial" pitchFamily="34" charset="0"/>
            </a:endParaRPr>
          </a:p>
        </p:txBody>
      </p:sp>
      <p:grpSp>
        <p:nvGrpSpPr>
          <p:cNvPr id="38" name="Group 37"/>
          <p:cNvGrpSpPr/>
          <p:nvPr/>
        </p:nvGrpSpPr>
        <p:grpSpPr>
          <a:xfrm>
            <a:off x="-1799771" y="1987622"/>
            <a:ext cx="10522724" cy="3905178"/>
            <a:chOff x="-1799771" y="1987622"/>
            <a:chExt cx="10522724" cy="3905178"/>
          </a:xfrm>
        </p:grpSpPr>
        <p:sp>
          <p:nvSpPr>
            <p:cNvPr id="28" name="TextBox 27"/>
            <p:cNvSpPr txBox="1"/>
            <p:nvPr/>
          </p:nvSpPr>
          <p:spPr>
            <a:xfrm>
              <a:off x="3492585" y="1987622"/>
              <a:ext cx="5230368" cy="1015663"/>
            </a:xfrm>
            <a:prstGeom prst="rect">
              <a:avLst/>
            </a:prstGeom>
            <a:noFill/>
            <a:effectLst/>
          </p:spPr>
          <p:txBody>
            <a:bodyPr wrap="none" rtlCol="0">
              <a:spAutoFit/>
            </a:bodyPr>
            <a:lstStyle/>
            <a:p>
              <a:r>
                <a:rPr lang="en-US" sz="6000" b="1" kern="600" dirty="0" err="1" smtClean="0">
                  <a:solidFill>
                    <a:schemeClr val="bg1"/>
                  </a:solidFill>
                  <a:effectLst>
                    <a:outerShdw blurRad="101600" dist="50800" dir="5400000" algn="t" rotWithShape="0">
                      <a:prstClr val="black">
                        <a:alpha val="40000"/>
                      </a:prstClr>
                    </a:outerShdw>
                  </a:effectLst>
                  <a:latin typeface="Arial" pitchFamily="34" charset="0"/>
                  <a:cs typeface="Arial" pitchFamily="34" charset="0"/>
                </a:rPr>
                <a:t>Antecedentes</a:t>
              </a:r>
              <a:endParaRPr lang="en-US" sz="6000" b="1" kern="600" dirty="0">
                <a:solidFill>
                  <a:schemeClr val="bg1"/>
                </a:solidFill>
                <a:effectLst>
                  <a:outerShdw blurRad="101600" dist="50800" dir="5400000" algn="t" rotWithShape="0">
                    <a:prstClr val="black">
                      <a:alpha val="40000"/>
                    </a:prstClr>
                  </a:outerShdw>
                </a:effectLst>
                <a:latin typeface="Arial" pitchFamily="34" charset="0"/>
                <a:cs typeface="Arial" pitchFamily="34" charset="0"/>
              </a:endParaRPr>
            </a:p>
          </p:txBody>
        </p:sp>
        <p:sp>
          <p:nvSpPr>
            <p:cNvPr id="33" name="Rectangle 32"/>
            <p:cNvSpPr/>
            <p:nvPr/>
          </p:nvSpPr>
          <p:spPr>
            <a:xfrm>
              <a:off x="-1799771" y="2148114"/>
              <a:ext cx="4876800" cy="374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91600" y="2213741"/>
              <a:ext cx="1838340" cy="183834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smtClean="0">
                  <a:ln>
                    <a:noFill/>
                  </a:ln>
                  <a:solidFill>
                    <a:sysClr val="window" lastClr="FFFFFF"/>
                  </a:solidFill>
                  <a:effectLst/>
                  <a:uLnTx/>
                  <a:uFillTx/>
                  <a:latin typeface="Arial Black" pitchFamily="34" charset="0"/>
                  <a:ea typeface="+mn-ea"/>
                  <a:cs typeface="+mn-cs"/>
                </a:rPr>
                <a:t>I</a:t>
              </a:r>
              <a:endParaRPr kumimoji="0" lang="en-US" sz="72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sp>
          <p:nvSpPr>
            <p:cNvPr id="37" name="TextBox 20"/>
            <p:cNvSpPr txBox="1">
              <a:spLocks noChangeArrowheads="1"/>
            </p:cNvSpPr>
            <p:nvPr/>
          </p:nvSpPr>
          <p:spPr bwMode="auto">
            <a:xfrm>
              <a:off x="2303998" y="2417763"/>
              <a:ext cx="184666" cy="1431161"/>
            </a:xfrm>
            <a:prstGeom prst="rect">
              <a:avLst/>
            </a:prstGeom>
          </p:spPr>
          <p:txBody>
            <a:bodyPr wrap="none">
              <a:spAutoFit/>
            </a:bodyPr>
            <a:lstStyle/>
            <a:p>
              <a:pPr algn="ctr"/>
              <a:endParaRPr lang="en-US" sz="8700" b="1" dirty="0">
                <a:solidFill>
                  <a:schemeClr val="accent1"/>
                </a:solidFill>
                <a:latin typeface="Arial" pitchFamily="34" charset="0"/>
                <a:cs typeface="Arial" pitchFamily="34" charset="0"/>
              </a:endParaRPr>
            </a:p>
          </p:txBody>
        </p:sp>
      </p:grpSp>
    </p:spTree>
    <p:extLst>
      <p:ext uri="{BB962C8B-B14F-4D97-AF65-F5344CB8AC3E}">
        <p14:creationId xmlns:p14="http://schemas.microsoft.com/office/powerpoint/2010/main" val="2078945812"/>
      </p:ext>
    </p:extLst>
  </p:cSld>
  <p:clrMapOvr>
    <a:masterClrMapping/>
  </p:clrMapOvr>
  <mc:AlternateContent xmlns:mc="http://schemas.openxmlformats.org/markup-compatibility/2006" xmlns:p14="http://schemas.microsoft.com/office/powerpoint/2010/main">
    <mc:Choice Requires="p14">
      <p:transition spd="slow" p14:dur="2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30000" fill="hold" nodeType="withEffect">
                                  <p:stCondLst>
                                    <p:cond delay="0"/>
                                  </p:stCondLst>
                                  <p:childTnLst>
                                    <p:animRot by="-2700000">
                                      <p:cBhvr>
                                        <p:cTn id="6" dur="500" fill="hold"/>
                                        <p:tgtEl>
                                          <p:spTgt spid="38"/>
                                        </p:tgtEl>
                                        <p:attrNameLst>
                                          <p:attrName>r</p:attrName>
                                        </p:attrNameLst>
                                      </p:cBhvr>
                                    </p:animRot>
                                  </p:childTnLst>
                                </p:cTn>
                              </p:par>
                              <p:par>
                                <p:cTn id="7" presetID="6" presetClass="emph" presetSubtype="0" decel="30000" fill="hold" nodeType="withEffect">
                                  <p:stCondLst>
                                    <p:cond delay="0"/>
                                  </p:stCondLst>
                                  <p:childTnLst>
                                    <p:animScale>
                                      <p:cBhvr>
                                        <p:cTn id="8" dur="500" fill="hold"/>
                                        <p:tgtEl>
                                          <p:spTgt spid="38"/>
                                        </p:tgtEl>
                                      </p:cBhvr>
                                      <p:by x="200000" y="200000"/>
                                    </p:animScale>
                                  </p:childTnLst>
                                </p:cTn>
                              </p:par>
                              <p:par>
                                <p:cTn id="9" presetID="42" presetClass="path" presetSubtype="0" decel="30000" fill="hold" nodeType="withEffect">
                                  <p:stCondLst>
                                    <p:cond delay="0"/>
                                  </p:stCondLst>
                                  <p:childTnLst>
                                    <p:animMotion origin="layout" path="M -1.11111E-6 -1.11111E-6 L -0.30486 0.57153 " pathEditMode="relative" rAng="0" ptsTypes="AA">
                                      <p:cBhvr>
                                        <p:cTn id="10" dur="500" fill="hold"/>
                                        <p:tgtEl>
                                          <p:spTgt spid="38"/>
                                        </p:tgtEl>
                                        <p:attrNameLst>
                                          <p:attrName>ppt_x</p:attrName>
                                          <p:attrName>ppt_y</p:attrName>
                                        </p:attrNameLst>
                                      </p:cBhvr>
                                      <p:rCtr x="-15200" y="28600"/>
                                    </p:animMotion>
                                  </p:childTnLst>
                                </p:cTn>
                              </p:par>
                            </p:childTnLst>
                          </p:cTn>
                        </p:par>
                        <p:par>
                          <p:cTn id="11" fill="hold">
                            <p:stCondLst>
                              <p:cond delay="500"/>
                            </p:stCondLst>
                            <p:childTnLst>
                              <p:par>
                                <p:cTn id="12" presetID="23" presetClass="entr" presetSubtype="16" fill="hold" grpId="0" nodeType="afterEffect">
                                  <p:stCondLst>
                                    <p:cond delay="2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 fill="hold"/>
                                        <p:tgtEl>
                                          <p:spTgt spid="23"/>
                                        </p:tgtEl>
                                        <p:attrNameLst>
                                          <p:attrName>ppt_w</p:attrName>
                                        </p:attrNameLst>
                                      </p:cBhvr>
                                      <p:tavLst>
                                        <p:tav tm="0">
                                          <p:val>
                                            <p:fltVal val="0"/>
                                          </p:val>
                                        </p:tav>
                                        <p:tav tm="100000">
                                          <p:val>
                                            <p:strVal val="#ppt_w"/>
                                          </p:val>
                                        </p:tav>
                                      </p:tavLst>
                                    </p:anim>
                                    <p:anim calcmode="lin" valueType="num">
                                      <p:cBhvr>
                                        <p:cTn id="15" dur="100" fill="hold"/>
                                        <p:tgtEl>
                                          <p:spTgt spid="23"/>
                                        </p:tgtEl>
                                        <p:attrNameLst>
                                          <p:attrName>ppt_h</p:attrName>
                                        </p:attrNameLst>
                                      </p:cBhvr>
                                      <p:tavLst>
                                        <p:tav tm="0">
                                          <p:val>
                                            <p:fltVal val="0"/>
                                          </p:val>
                                        </p:tav>
                                        <p:tav tm="100000">
                                          <p:val>
                                            <p:strVal val="#ppt_h"/>
                                          </p:val>
                                        </p:tav>
                                      </p:tavLst>
                                    </p:anim>
                                  </p:childTnLst>
                                </p:cTn>
                              </p:par>
                            </p:childTnLst>
                          </p:cTn>
                        </p:par>
                        <p:par>
                          <p:cTn id="16" fill="hold">
                            <p:stCondLst>
                              <p:cond delay="800"/>
                            </p:stCondLst>
                            <p:childTnLst>
                              <p:par>
                                <p:cTn id="17" presetID="6" presetClass="emph" presetSubtype="0" decel="60000" fill="hold" grpId="1" nodeType="afterEffect">
                                  <p:stCondLst>
                                    <p:cond delay="0"/>
                                  </p:stCondLst>
                                  <p:childTnLst>
                                    <p:animScale>
                                      <p:cBhvr>
                                        <p:cTn id="18" dur="100" fill="hold"/>
                                        <p:tgtEl>
                                          <p:spTgt spid="23"/>
                                        </p:tgtEl>
                                      </p:cBhvr>
                                      <p:by x="95000" y="95000"/>
                                    </p:animScale>
                                  </p:childTnLst>
                                </p:cTn>
                              </p:par>
                              <p:par>
                                <p:cTn id="19" presetID="64" presetClass="path" presetSubtype="0" accel="50000" decel="50000" fill="hold" nodeType="withEffect">
                                  <p:stCondLst>
                                    <p:cond delay="1100"/>
                                  </p:stCondLst>
                                  <p:childTnLst>
                                    <p:animMotion origin="layout" path="M -0.30486 0.57153 L -0.82847 0.01065 " pathEditMode="relative" rAng="0" ptsTypes="AA">
                                      <p:cBhvr>
                                        <p:cTn id="20" dur="1000" fill="hold"/>
                                        <p:tgtEl>
                                          <p:spTgt spid="38"/>
                                        </p:tgtEl>
                                        <p:attrNameLst>
                                          <p:attrName>ppt_x</p:attrName>
                                          <p:attrName>ppt_y</p:attrName>
                                        </p:attrNameLst>
                                      </p:cBhvr>
                                      <p:rCtr x="-26200" y="-28100"/>
                                    </p:animMotion>
                                  </p:childTnLst>
                                </p:cTn>
                              </p:par>
                              <p:par>
                                <p:cTn id="21" presetID="42" presetClass="path" presetSubtype="0" accel="50000" decel="50000" fill="hold" grpId="2" nodeType="withEffect">
                                  <p:stCondLst>
                                    <p:cond delay="1100"/>
                                  </p:stCondLst>
                                  <p:childTnLst>
                                    <p:animMotion origin="layout" path="M -2.77778E-6 -4.44444E-6 L 0.61875 0.79167 " pathEditMode="relative" rAng="0" ptsTypes="AA">
                                      <p:cBhvr>
                                        <p:cTn id="22" dur="1000" fill="hold"/>
                                        <p:tgtEl>
                                          <p:spTgt spid="23"/>
                                        </p:tgtEl>
                                        <p:attrNameLst>
                                          <p:attrName>ppt_x</p:attrName>
                                          <p:attrName>ppt_y</p:attrName>
                                        </p:attrNameLst>
                                      </p:cBhvr>
                                      <p:rCtr x="30900" y="39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00100"/>
            <a:ext cx="9144000" cy="5247546"/>
          </a:xfrm>
          <a:prstGeom prst="rect">
            <a:avLst/>
          </a:prstGeom>
        </p:spPr>
      </p:pic>
    </p:spTree>
    <p:extLst>
      <p:ext uri="{BB962C8B-B14F-4D97-AF65-F5344CB8AC3E}">
        <p14:creationId xmlns:p14="http://schemas.microsoft.com/office/powerpoint/2010/main" val="35050840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7500"/>
            <a:ext cx="9144000" cy="6220918"/>
          </a:xfrm>
          <a:prstGeom prst="rect">
            <a:avLst/>
          </a:prstGeom>
        </p:spPr>
      </p:pic>
    </p:spTree>
    <p:extLst>
      <p:ext uri="{BB962C8B-B14F-4D97-AF65-F5344CB8AC3E}">
        <p14:creationId xmlns:p14="http://schemas.microsoft.com/office/powerpoint/2010/main" val="27223742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 y="0"/>
            <a:ext cx="9036963" cy="6858000"/>
          </a:xfrm>
          <a:prstGeom prst="rect">
            <a:avLst/>
          </a:prstGeom>
        </p:spPr>
      </p:pic>
    </p:spTree>
    <p:extLst>
      <p:ext uri="{BB962C8B-B14F-4D97-AF65-F5344CB8AC3E}">
        <p14:creationId xmlns:p14="http://schemas.microsoft.com/office/powerpoint/2010/main" val="11002522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36211" cy="6858000"/>
          </a:xfrm>
          <a:prstGeom prst="rect">
            <a:avLst/>
          </a:prstGeom>
        </p:spPr>
      </p:pic>
    </p:spTree>
    <p:extLst>
      <p:ext uri="{BB962C8B-B14F-4D97-AF65-F5344CB8AC3E}">
        <p14:creationId xmlns:p14="http://schemas.microsoft.com/office/powerpoint/2010/main" val="27566414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grpSp>
        <p:nvGrpSpPr>
          <p:cNvPr id="38" name="Group 37"/>
          <p:cNvGrpSpPr/>
          <p:nvPr/>
        </p:nvGrpSpPr>
        <p:grpSpPr>
          <a:xfrm>
            <a:off x="-1799771" y="2148114"/>
            <a:ext cx="10711778" cy="3744686"/>
            <a:chOff x="-1799771" y="2148114"/>
            <a:chExt cx="10711778" cy="3744686"/>
          </a:xfrm>
        </p:grpSpPr>
        <p:sp>
          <p:nvSpPr>
            <p:cNvPr id="28" name="TextBox 27"/>
            <p:cNvSpPr txBox="1"/>
            <p:nvPr/>
          </p:nvSpPr>
          <p:spPr>
            <a:xfrm>
              <a:off x="3492585" y="2419639"/>
              <a:ext cx="5419422" cy="1200329"/>
            </a:xfrm>
            <a:prstGeom prst="rect">
              <a:avLst/>
            </a:prstGeom>
            <a:noFill/>
            <a:effectLst/>
          </p:spPr>
          <p:txBody>
            <a:bodyPr wrap="none" rtlCol="0">
              <a:spAutoFit/>
            </a:bodyPr>
            <a:lstStyle/>
            <a:p>
              <a:r>
                <a:rPr lang="en-US" sz="7200" b="1" kern="600" dirty="0" err="1" smtClean="0">
                  <a:solidFill>
                    <a:schemeClr val="bg1"/>
                  </a:solidFill>
                  <a:effectLst>
                    <a:outerShdw blurRad="101600" dist="50800" dir="5400000" algn="t" rotWithShape="0">
                      <a:prstClr val="black">
                        <a:alpha val="40000"/>
                      </a:prstClr>
                    </a:outerShdw>
                  </a:effectLst>
                  <a:latin typeface="Arial" pitchFamily="34" charset="0"/>
                  <a:cs typeface="Arial" pitchFamily="34" charset="0"/>
                </a:rPr>
                <a:t>Prospectiva</a:t>
              </a:r>
              <a:endParaRPr lang="en-US" sz="7200" b="1" kern="600" dirty="0">
                <a:solidFill>
                  <a:schemeClr val="bg1"/>
                </a:solidFill>
                <a:effectLst>
                  <a:outerShdw blurRad="101600" dist="50800" dir="5400000" algn="t" rotWithShape="0">
                    <a:prstClr val="black">
                      <a:alpha val="40000"/>
                    </a:prstClr>
                  </a:outerShdw>
                </a:effectLst>
                <a:latin typeface="Arial" pitchFamily="34" charset="0"/>
                <a:cs typeface="Arial" pitchFamily="34" charset="0"/>
              </a:endParaRPr>
            </a:p>
          </p:txBody>
        </p:sp>
        <p:sp>
          <p:nvSpPr>
            <p:cNvPr id="33" name="Rectangle 32"/>
            <p:cNvSpPr/>
            <p:nvPr/>
          </p:nvSpPr>
          <p:spPr>
            <a:xfrm>
              <a:off x="-1799771" y="2148114"/>
              <a:ext cx="4876800" cy="374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491600" y="2213741"/>
              <a:ext cx="1838340" cy="183834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0" i="0" u="none" strike="noStrike" kern="0" cap="none" spc="0" normalizeH="0" baseline="0" noProof="0" dirty="0" smtClean="0">
                  <a:ln>
                    <a:noFill/>
                  </a:ln>
                  <a:solidFill>
                    <a:sysClr val="window" lastClr="FFFFFF"/>
                  </a:solidFill>
                  <a:effectLst/>
                  <a:uLnTx/>
                  <a:uFillTx/>
                  <a:latin typeface="Arial Black" pitchFamily="34" charset="0"/>
                  <a:ea typeface="+mn-ea"/>
                  <a:cs typeface="+mn-cs"/>
                </a:rPr>
                <a:t>III</a:t>
              </a:r>
              <a:endParaRPr kumimoji="0" lang="en-US" sz="7200" b="0" i="0" u="none" strike="noStrike" kern="0" cap="none" spc="0" normalizeH="0" baseline="0" noProof="0" dirty="0">
                <a:ln>
                  <a:noFill/>
                </a:ln>
                <a:solidFill>
                  <a:sysClr val="window" lastClr="FFFFFF"/>
                </a:solidFill>
                <a:effectLst/>
                <a:uLnTx/>
                <a:uFillTx/>
                <a:latin typeface="Arial Black" pitchFamily="34" charset="0"/>
                <a:ea typeface="+mn-ea"/>
                <a:cs typeface="+mn-cs"/>
              </a:endParaRPr>
            </a:p>
          </p:txBody>
        </p:sp>
        <p:sp>
          <p:nvSpPr>
            <p:cNvPr id="37" name="TextBox 20"/>
            <p:cNvSpPr txBox="1">
              <a:spLocks noChangeArrowheads="1"/>
            </p:cNvSpPr>
            <p:nvPr/>
          </p:nvSpPr>
          <p:spPr bwMode="auto">
            <a:xfrm>
              <a:off x="2303998" y="2417763"/>
              <a:ext cx="184666" cy="1431161"/>
            </a:xfrm>
            <a:prstGeom prst="rect">
              <a:avLst/>
            </a:prstGeom>
          </p:spPr>
          <p:txBody>
            <a:bodyPr wrap="none">
              <a:spAutoFit/>
            </a:bodyPr>
            <a:lstStyle/>
            <a:p>
              <a:pPr algn="ctr"/>
              <a:endParaRPr lang="en-US" sz="8700" b="1" dirty="0">
                <a:solidFill>
                  <a:schemeClr val="accent1"/>
                </a:solidFill>
                <a:latin typeface="Arial" pitchFamily="34" charset="0"/>
                <a:cs typeface="Arial" pitchFamily="34" charset="0"/>
              </a:endParaRPr>
            </a:p>
          </p:txBody>
        </p:sp>
      </p:grpSp>
    </p:spTree>
    <p:extLst>
      <p:ext uri="{BB962C8B-B14F-4D97-AF65-F5344CB8AC3E}">
        <p14:creationId xmlns:p14="http://schemas.microsoft.com/office/powerpoint/2010/main" val="2849408053"/>
      </p:ext>
    </p:extLst>
  </p:cSld>
  <p:clrMapOvr>
    <a:masterClrMapping/>
  </p:clrMapOvr>
  <mc:AlternateContent xmlns:mc="http://schemas.openxmlformats.org/markup-compatibility/2006" xmlns:p14="http://schemas.microsoft.com/office/powerpoint/2010/main">
    <mc:Choice Requires="p14">
      <p:transition spd="slow" p14:dur="2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30000" fill="hold" nodeType="withEffect">
                                  <p:stCondLst>
                                    <p:cond delay="0"/>
                                  </p:stCondLst>
                                  <p:childTnLst>
                                    <p:animRot by="-2700000">
                                      <p:cBhvr>
                                        <p:cTn id="6" dur="500" fill="hold"/>
                                        <p:tgtEl>
                                          <p:spTgt spid="38"/>
                                        </p:tgtEl>
                                        <p:attrNameLst>
                                          <p:attrName>r</p:attrName>
                                        </p:attrNameLst>
                                      </p:cBhvr>
                                    </p:animRot>
                                  </p:childTnLst>
                                </p:cTn>
                              </p:par>
                              <p:par>
                                <p:cTn id="7" presetID="6" presetClass="emph" presetSubtype="0" decel="30000" fill="hold" nodeType="withEffect">
                                  <p:stCondLst>
                                    <p:cond delay="0"/>
                                  </p:stCondLst>
                                  <p:childTnLst>
                                    <p:animScale>
                                      <p:cBhvr>
                                        <p:cTn id="8" dur="500" fill="hold"/>
                                        <p:tgtEl>
                                          <p:spTgt spid="38"/>
                                        </p:tgtEl>
                                      </p:cBhvr>
                                      <p:by x="200000" y="200000"/>
                                    </p:animScale>
                                  </p:childTnLst>
                                </p:cTn>
                              </p:par>
                              <p:par>
                                <p:cTn id="9" presetID="42" presetClass="path" presetSubtype="0" decel="30000" fill="hold" nodeType="withEffect">
                                  <p:stCondLst>
                                    <p:cond delay="0"/>
                                  </p:stCondLst>
                                  <p:childTnLst>
                                    <p:animMotion origin="layout" path="M -1.11111E-6 -1.11111E-6 L -0.30486 0.57153 " pathEditMode="relative" rAng="0" ptsTypes="AA">
                                      <p:cBhvr>
                                        <p:cTn id="10" dur="500" fill="hold"/>
                                        <p:tgtEl>
                                          <p:spTgt spid="38"/>
                                        </p:tgtEl>
                                        <p:attrNameLst>
                                          <p:attrName>ppt_x</p:attrName>
                                          <p:attrName>ppt_y</p:attrName>
                                        </p:attrNameLst>
                                      </p:cBhvr>
                                      <p:rCtr x="-15200" y="28600"/>
                                    </p:animMotion>
                                  </p:childTnLst>
                                </p:cTn>
                              </p:par>
                              <p:par>
                                <p:cTn id="11" presetID="64" presetClass="path" presetSubtype="0" accel="50000" decel="50000" fill="hold" nodeType="withEffect">
                                  <p:stCondLst>
                                    <p:cond delay="1100"/>
                                  </p:stCondLst>
                                  <p:childTnLst>
                                    <p:animMotion origin="layout" path="M -0.30486 0.57153 L -0.82847 0.01065 " pathEditMode="relative" rAng="0" ptsTypes="AA">
                                      <p:cBhvr>
                                        <p:cTn id="12" dur="1000" fill="hold"/>
                                        <p:tgtEl>
                                          <p:spTgt spid="38"/>
                                        </p:tgtEl>
                                        <p:attrNameLst>
                                          <p:attrName>ppt_x</p:attrName>
                                          <p:attrName>ppt_y</p:attrName>
                                        </p:attrNameLst>
                                      </p:cBhvr>
                                      <p:rCtr x="-26200" y="-2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rot="180388">
            <a:off x="508000" y="3390900"/>
            <a:ext cx="8478838" cy="3100388"/>
          </a:xfrm>
          <a:custGeom>
            <a:avLst/>
            <a:gdLst>
              <a:gd name="connsiteX0" fmla="*/ 0 w 8478684"/>
              <a:gd name="connsiteY0" fmla="*/ 3099872 h 3099872"/>
              <a:gd name="connsiteX1" fmla="*/ 4556826 w 8478684"/>
              <a:gd name="connsiteY1" fmla="*/ 2801089 h 3099872"/>
              <a:gd name="connsiteX2" fmla="*/ 8478684 w 8478684"/>
              <a:gd name="connsiteY2" fmla="*/ 2390263 h 3099872"/>
              <a:gd name="connsiteX3" fmla="*/ 4724905 w 8478684"/>
              <a:gd name="connsiteY3" fmla="*/ 0 h 3099872"/>
              <a:gd name="connsiteX4" fmla="*/ 0 w 8478684"/>
              <a:gd name="connsiteY4" fmla="*/ 3099872 h 309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684" h="3099872">
                <a:moveTo>
                  <a:pt x="0" y="3099872"/>
                </a:moveTo>
                <a:lnTo>
                  <a:pt x="4556826" y="2801089"/>
                </a:lnTo>
                <a:lnTo>
                  <a:pt x="8478684" y="2390263"/>
                </a:lnTo>
                <a:lnTo>
                  <a:pt x="4724905" y="0"/>
                </a:lnTo>
                <a:lnTo>
                  <a:pt x="0" y="3099872"/>
                </a:lnTo>
                <a:close/>
              </a:path>
            </a:pathLst>
          </a:custGeom>
          <a:gradFill flip="none" rotWithShape="1">
            <a:gsLst>
              <a:gs pos="0">
                <a:schemeClr val="bg2">
                  <a:lumMod val="75000"/>
                  <a:alpha val="0"/>
                </a:schemeClr>
              </a:gs>
              <a:gs pos="90000">
                <a:schemeClr val="tx1">
                  <a:lumMod val="95000"/>
                  <a:lumOff val="5000"/>
                  <a:alpha val="31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0"/>
              <a:cs typeface="ＭＳ Ｐゴシック" charset="0"/>
            </a:endParaRPr>
          </a:p>
        </p:txBody>
      </p:sp>
      <p:sp>
        <p:nvSpPr>
          <p:cNvPr id="5" name="Freeform 4"/>
          <p:cNvSpPr>
            <a:spLocks/>
          </p:cNvSpPr>
          <p:nvPr/>
        </p:nvSpPr>
        <p:spPr bwMode="auto">
          <a:xfrm rot="422899">
            <a:off x="722313" y="1303338"/>
            <a:ext cx="8434387" cy="5416550"/>
          </a:xfrm>
          <a:custGeom>
            <a:avLst/>
            <a:gdLst>
              <a:gd name="T0" fmla="*/ 255216 w 10962529"/>
              <a:gd name="T1" fmla="*/ 307551 h 7040071"/>
              <a:gd name="T2" fmla="*/ 0 w 10962529"/>
              <a:gd name="T3" fmla="*/ 2466947 h 7040071"/>
              <a:gd name="T4" fmla="*/ 975057 w 10962529"/>
              <a:gd name="T5" fmla="*/ 2179029 h 7040071"/>
              <a:gd name="T6" fmla="*/ 2067906 w 10962529"/>
              <a:gd name="T7" fmla="*/ 2165942 h 7040071"/>
              <a:gd name="T8" fmla="*/ 3029875 w 10962529"/>
              <a:gd name="T9" fmla="*/ 1871478 h 7040071"/>
              <a:gd name="T10" fmla="*/ 3841332 w 10962529"/>
              <a:gd name="T11" fmla="*/ 1864934 h 7040071"/>
              <a:gd name="T12" fmla="*/ 2885906 w 10962529"/>
              <a:gd name="T13" fmla="*/ 65436 h 7040071"/>
              <a:gd name="T14" fmla="*/ 2290403 w 10962529"/>
              <a:gd name="T15" fmla="*/ 0 h 7040071"/>
              <a:gd name="T16" fmla="*/ 1622913 w 10962529"/>
              <a:gd name="T17" fmla="*/ 196309 h 7040071"/>
              <a:gd name="T18" fmla="*/ 903074 w 10962529"/>
              <a:gd name="T19" fmla="*/ 104698 h 7040071"/>
              <a:gd name="T20" fmla="*/ 255216 w 10962529"/>
              <a:gd name="T21" fmla="*/ 307551 h 70400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62529"/>
              <a:gd name="T34" fmla="*/ 0 h 7040071"/>
              <a:gd name="T35" fmla="*/ 10962529 w 10962529"/>
              <a:gd name="T36" fmla="*/ 7040071 h 70400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62529" h="7040071">
                <a:moveTo>
                  <a:pt x="728345" y="877674"/>
                </a:moveTo>
                <a:lnTo>
                  <a:pt x="0" y="7040071"/>
                </a:lnTo>
                <a:lnTo>
                  <a:pt x="2782652" y="6218418"/>
                </a:lnTo>
                <a:lnTo>
                  <a:pt x="5901464" y="6181070"/>
                </a:lnTo>
                <a:lnTo>
                  <a:pt x="8646765" y="5340743"/>
                </a:lnTo>
                <a:lnTo>
                  <a:pt x="10962529" y="5322069"/>
                </a:lnTo>
                <a:lnTo>
                  <a:pt x="8235903" y="186739"/>
                </a:lnTo>
                <a:lnTo>
                  <a:pt x="6536431" y="0"/>
                </a:lnTo>
                <a:lnTo>
                  <a:pt x="4631528" y="560218"/>
                </a:lnTo>
                <a:lnTo>
                  <a:pt x="2577222" y="298783"/>
                </a:lnTo>
                <a:lnTo>
                  <a:pt x="728345" y="877674"/>
                </a:lnTo>
                <a:close/>
              </a:path>
            </a:pathLst>
          </a:custGeom>
          <a:gradFill rotWithShape="1">
            <a:gsLst>
              <a:gs pos="0">
                <a:srgbClr val="3480AE"/>
              </a:gs>
              <a:gs pos="100000">
                <a:srgbClr val="28659A"/>
              </a:gs>
            </a:gsLst>
            <a:lin ang="21000000"/>
          </a:gradFill>
          <a:ln w="142875">
            <a:solidFill>
              <a:srgbClr val="FFFFFF"/>
            </a:solidFill>
            <a:round/>
            <a:headEnd/>
            <a:tailEnd/>
          </a:ln>
          <a:effectLst>
            <a:outerShdw blurRad="63500" dist="23000" dir="5400000" rotWithShape="0">
              <a:srgbClr val="000000">
                <a:alpha val="34998"/>
              </a:srgbClr>
            </a:outerShdw>
          </a:effectLst>
        </p:spPr>
        <p:txBody>
          <a:bodyPr anchor="ctr"/>
          <a:lstStyle/>
          <a:p>
            <a:pPr>
              <a:defRPr/>
            </a:pPr>
            <a:endParaRPr lang="en-US">
              <a:cs typeface="Arial" charset="0"/>
            </a:endParaRPr>
          </a:p>
        </p:txBody>
      </p:sp>
      <p:sp>
        <p:nvSpPr>
          <p:cNvPr id="3" name="Freeform 2"/>
          <p:cNvSpPr/>
          <p:nvPr/>
        </p:nvSpPr>
        <p:spPr>
          <a:xfrm>
            <a:off x="3829050" y="1660525"/>
            <a:ext cx="1276350" cy="1028700"/>
          </a:xfrm>
          <a:custGeom>
            <a:avLst/>
            <a:gdLst>
              <a:gd name="connsiteX0" fmla="*/ 186755 w 1269935"/>
              <a:gd name="connsiteY0" fmla="*/ 0 h 1083088"/>
              <a:gd name="connsiteX1" fmla="*/ 821723 w 1269935"/>
              <a:gd name="connsiteY1" fmla="*/ 130717 h 1083088"/>
              <a:gd name="connsiteX2" fmla="*/ 1269935 w 1269935"/>
              <a:gd name="connsiteY2" fmla="*/ 74696 h 1083088"/>
              <a:gd name="connsiteX3" fmla="*/ 952451 w 1269935"/>
              <a:gd name="connsiteY3" fmla="*/ 989718 h 1083088"/>
              <a:gd name="connsiteX4" fmla="*/ 410861 w 1269935"/>
              <a:gd name="connsiteY4" fmla="*/ 1083088 h 1083088"/>
              <a:gd name="connsiteX5" fmla="*/ 0 w 1269935"/>
              <a:gd name="connsiteY5" fmla="*/ 952370 h 1083088"/>
              <a:gd name="connsiteX6" fmla="*/ 392186 w 1269935"/>
              <a:gd name="connsiteY6" fmla="*/ 56022 h 1083088"/>
              <a:gd name="connsiteX7" fmla="*/ 392186 w 1269935"/>
              <a:gd name="connsiteY7" fmla="*/ 56022 h 1083088"/>
              <a:gd name="connsiteX0" fmla="*/ 821723 w 1269935"/>
              <a:gd name="connsiteY0" fmla="*/ 74695 h 1027066"/>
              <a:gd name="connsiteX1" fmla="*/ 1269935 w 1269935"/>
              <a:gd name="connsiteY1" fmla="*/ 18674 h 1027066"/>
              <a:gd name="connsiteX2" fmla="*/ 952451 w 1269935"/>
              <a:gd name="connsiteY2" fmla="*/ 933696 h 1027066"/>
              <a:gd name="connsiteX3" fmla="*/ 410861 w 1269935"/>
              <a:gd name="connsiteY3" fmla="*/ 1027066 h 1027066"/>
              <a:gd name="connsiteX4" fmla="*/ 0 w 1269935"/>
              <a:gd name="connsiteY4" fmla="*/ 896348 h 1027066"/>
              <a:gd name="connsiteX5" fmla="*/ 392186 w 1269935"/>
              <a:gd name="connsiteY5" fmla="*/ 0 h 1027066"/>
              <a:gd name="connsiteX6" fmla="*/ 392186 w 1269935"/>
              <a:gd name="connsiteY6" fmla="*/ 0 h 1027066"/>
              <a:gd name="connsiteX0" fmla="*/ 821723 w 1276550"/>
              <a:gd name="connsiteY0" fmla="*/ 75864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 name="connsiteX0" fmla="*/ 808494 w 1276550"/>
              <a:gd name="connsiteY0" fmla="*/ 69249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 name="connsiteX0" fmla="*/ 808494 w 1276550"/>
              <a:gd name="connsiteY0" fmla="*/ 69249 h 1028235"/>
              <a:gd name="connsiteX1" fmla="*/ 1276550 w 1276550"/>
              <a:gd name="connsiteY1" fmla="*/ 0 h 1028235"/>
              <a:gd name="connsiteX2" fmla="*/ 952451 w 1276550"/>
              <a:gd name="connsiteY2" fmla="*/ 934865 h 1028235"/>
              <a:gd name="connsiteX3" fmla="*/ 410861 w 1276550"/>
              <a:gd name="connsiteY3" fmla="*/ 1028235 h 1028235"/>
              <a:gd name="connsiteX4" fmla="*/ 0 w 1276550"/>
              <a:gd name="connsiteY4" fmla="*/ 897517 h 1028235"/>
              <a:gd name="connsiteX5" fmla="*/ 392186 w 1276550"/>
              <a:gd name="connsiteY5" fmla="*/ 1169 h 1028235"/>
              <a:gd name="connsiteX6" fmla="*/ 392186 w 1276550"/>
              <a:gd name="connsiteY6" fmla="*/ 1169 h 102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550" h="1028235">
                <a:moveTo>
                  <a:pt x="808494" y="69249"/>
                </a:moveTo>
                <a:lnTo>
                  <a:pt x="1276550" y="0"/>
                </a:lnTo>
                <a:lnTo>
                  <a:pt x="952451" y="934865"/>
                </a:lnTo>
                <a:lnTo>
                  <a:pt x="410861" y="1028235"/>
                </a:lnTo>
                <a:lnTo>
                  <a:pt x="0" y="897517"/>
                </a:lnTo>
                <a:lnTo>
                  <a:pt x="392186" y="1169"/>
                </a:lnTo>
                <a:lnTo>
                  <a:pt x="392186" y="1169"/>
                </a:lnTo>
              </a:path>
            </a:pathLst>
          </a:custGeom>
          <a:solidFill>
            <a:srgbClr val="DDD9C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0"/>
              <a:cs typeface="ＭＳ Ｐゴシック" charset="0"/>
            </a:endParaRPr>
          </a:p>
        </p:txBody>
      </p:sp>
      <p:sp>
        <p:nvSpPr>
          <p:cNvPr id="13317" name="TextBox 14"/>
          <p:cNvSpPr txBox="1">
            <a:spLocks noChangeArrowheads="1"/>
          </p:cNvSpPr>
          <p:nvPr/>
        </p:nvSpPr>
        <p:spPr bwMode="auto">
          <a:xfrm>
            <a:off x="298450" y="173038"/>
            <a:ext cx="13007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err="1" smtClean="0">
                <a:solidFill>
                  <a:srgbClr val="0D0D0D"/>
                </a:solidFill>
              </a:rPr>
              <a:t>Prospectiva</a:t>
            </a:r>
            <a:endParaRPr lang="en-US" sz="1800" dirty="0">
              <a:solidFill>
                <a:srgbClr val="0D0D0D"/>
              </a:solidFill>
            </a:endParaRPr>
          </a:p>
        </p:txBody>
      </p:sp>
      <p:sp>
        <p:nvSpPr>
          <p:cNvPr id="13318" name="Freeform 5"/>
          <p:cNvSpPr>
            <a:spLocks/>
          </p:cNvSpPr>
          <p:nvPr/>
        </p:nvSpPr>
        <p:spPr bwMode="auto">
          <a:xfrm rot="422899">
            <a:off x="690563" y="1582738"/>
            <a:ext cx="2759075" cy="4770437"/>
          </a:xfrm>
          <a:custGeom>
            <a:avLst/>
            <a:gdLst>
              <a:gd name="T0" fmla="*/ 266506 w 3585700"/>
              <a:gd name="T1" fmla="*/ 53277 h 6199744"/>
              <a:gd name="T2" fmla="*/ 0 w 3585700"/>
              <a:gd name="T3" fmla="*/ 2173258 h 6199744"/>
              <a:gd name="T4" fmla="*/ 667776 w 3585700"/>
              <a:gd name="T5" fmla="*/ 1983426 h 6199744"/>
              <a:gd name="T6" fmla="*/ 1256991 w 3585700"/>
              <a:gd name="T7" fmla="*/ 602228 h 6199744"/>
              <a:gd name="T8" fmla="*/ 438637 w 3585700"/>
              <a:gd name="T9" fmla="*/ 0 h 61997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5700" h="6199744">
                <a:moveTo>
                  <a:pt x="760238" y="151988"/>
                </a:moveTo>
                <a:lnTo>
                  <a:pt x="0" y="6199744"/>
                </a:lnTo>
                <a:lnTo>
                  <a:pt x="1904903" y="5658200"/>
                </a:lnTo>
                <a:lnTo>
                  <a:pt x="3585700" y="1718001"/>
                </a:lnTo>
                <a:lnTo>
                  <a:pt x="1251260" y="0"/>
                </a:lnTo>
              </a:path>
            </a:pathLst>
          </a:custGeom>
          <a:pattFill prst="lgConfetti">
            <a:fgClr>
              <a:srgbClr val="75A516"/>
            </a:fgClr>
            <a:bgClr>
              <a:srgbClr val="689313"/>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7" name="Oval 6"/>
          <p:cNvSpPr/>
          <p:nvPr/>
        </p:nvSpPr>
        <p:spPr>
          <a:xfrm rot="422899">
            <a:off x="1395413" y="2619375"/>
            <a:ext cx="1450975" cy="1522413"/>
          </a:xfrm>
          <a:prstGeom prst="ellipse">
            <a:avLst/>
          </a:prstGeom>
          <a:gradFill flip="none" rotWithShape="1">
            <a:gsLst>
              <a:gs pos="0">
                <a:srgbClr val="FFFF00">
                  <a:alpha val="48000"/>
                </a:srgb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0000"/>
              </a:solidFill>
              <a:latin typeface="Calibri" charset="0"/>
              <a:ea typeface="ＭＳ Ｐゴシック" charset="0"/>
              <a:cs typeface="ＭＳ Ｐゴシック" charset="0"/>
            </a:endParaRPr>
          </a:p>
        </p:txBody>
      </p:sp>
      <p:sp>
        <p:nvSpPr>
          <p:cNvPr id="9" name="Freeform 8"/>
          <p:cNvSpPr/>
          <p:nvPr/>
        </p:nvSpPr>
        <p:spPr>
          <a:xfrm rot="422899">
            <a:off x="4333875" y="1652588"/>
            <a:ext cx="4799013" cy="4625975"/>
          </a:xfrm>
          <a:custGeom>
            <a:avLst/>
            <a:gdLst>
              <a:gd name="connsiteX0" fmla="*/ 3567024 w 6237623"/>
              <a:gd name="connsiteY0" fmla="*/ 0 h 6013004"/>
              <a:gd name="connsiteX1" fmla="*/ 3305567 w 6237623"/>
              <a:gd name="connsiteY1" fmla="*/ 0 h 6013004"/>
              <a:gd name="connsiteX2" fmla="*/ 1848876 w 6237623"/>
              <a:gd name="connsiteY2" fmla="*/ 1512588 h 6013004"/>
              <a:gd name="connsiteX3" fmla="*/ 0 w 6237623"/>
              <a:gd name="connsiteY3" fmla="*/ 2259545 h 6013004"/>
              <a:gd name="connsiteX4" fmla="*/ 803047 w 6237623"/>
              <a:gd name="connsiteY4" fmla="*/ 6013004 h 6013004"/>
              <a:gd name="connsiteX5" fmla="*/ 1139207 w 6237623"/>
              <a:gd name="connsiteY5" fmla="*/ 6013004 h 6013004"/>
              <a:gd name="connsiteX6" fmla="*/ 3828481 w 6237623"/>
              <a:gd name="connsiteY6" fmla="*/ 5172678 h 6013004"/>
              <a:gd name="connsiteX7" fmla="*/ 6237623 w 6237623"/>
              <a:gd name="connsiteY7" fmla="*/ 5135330 h 6013004"/>
              <a:gd name="connsiteX8" fmla="*/ 3567024 w 6237623"/>
              <a:gd name="connsiteY8" fmla="*/ 0 h 60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7623" h="6013004">
                <a:moveTo>
                  <a:pt x="3567024" y="0"/>
                </a:moveTo>
                <a:lnTo>
                  <a:pt x="3305567" y="0"/>
                </a:lnTo>
                <a:lnTo>
                  <a:pt x="1848876" y="1512588"/>
                </a:lnTo>
                <a:lnTo>
                  <a:pt x="0" y="2259545"/>
                </a:lnTo>
                <a:lnTo>
                  <a:pt x="803047" y="6013004"/>
                </a:lnTo>
                <a:lnTo>
                  <a:pt x="1139207" y="6013004"/>
                </a:lnTo>
                <a:lnTo>
                  <a:pt x="3828481" y="5172678"/>
                </a:lnTo>
                <a:lnTo>
                  <a:pt x="6237623" y="5135330"/>
                </a:lnTo>
                <a:lnTo>
                  <a:pt x="3567024" y="0"/>
                </a:lnTo>
                <a:close/>
              </a:path>
            </a:pathLst>
          </a:custGeom>
          <a:solidFill>
            <a:schemeClr val="tx2">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sz="2400">
              <a:solidFill>
                <a:prstClr val="black"/>
              </a:solidFill>
            </a:endParaRPr>
          </a:p>
        </p:txBody>
      </p:sp>
      <p:sp>
        <p:nvSpPr>
          <p:cNvPr id="8" name="Freeform 7"/>
          <p:cNvSpPr/>
          <p:nvPr/>
        </p:nvSpPr>
        <p:spPr bwMode="auto">
          <a:xfrm rot="422899">
            <a:off x="1487488" y="1327150"/>
            <a:ext cx="5551487" cy="4913313"/>
          </a:xfrm>
          <a:custGeom>
            <a:avLst/>
            <a:gdLst>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03071 w 8338141"/>
              <a:gd name="connsiteY6" fmla="*/ 1988026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675507 w 8338141"/>
              <a:gd name="connsiteY5" fmla="*/ 1187293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8324336 w 8338141"/>
              <a:gd name="connsiteY3" fmla="*/ 1573854 h 6005495"/>
              <a:gd name="connsiteX4" fmla="*/ 8338141 w 8338141"/>
              <a:gd name="connsiteY4" fmla="*/ 1145876 h 6005495"/>
              <a:gd name="connsiteX5" fmla="*/ 7537459 w 8338141"/>
              <a:gd name="connsiteY5" fmla="*/ 55222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8338141"/>
              <a:gd name="connsiteY0" fmla="*/ 6005495 h 6005495"/>
              <a:gd name="connsiteX1" fmla="*/ 5232046 w 8338141"/>
              <a:gd name="connsiteY1" fmla="*/ 6005495 h 6005495"/>
              <a:gd name="connsiteX2" fmla="*/ 4210485 w 8338141"/>
              <a:gd name="connsiteY2" fmla="*/ 2595478 h 6005495"/>
              <a:gd name="connsiteX3" fmla="*/ 7799751 w 8338141"/>
              <a:gd name="connsiteY3" fmla="*/ 938790 h 6005495"/>
              <a:gd name="connsiteX4" fmla="*/ 8338141 w 8338141"/>
              <a:gd name="connsiteY4" fmla="*/ 1145876 h 6005495"/>
              <a:gd name="connsiteX5" fmla="*/ 7537459 w 8338141"/>
              <a:gd name="connsiteY5" fmla="*/ 55222 h 6005495"/>
              <a:gd name="connsiteX6" fmla="*/ 3685900 w 8338141"/>
              <a:gd name="connsiteY6" fmla="*/ 1822358 h 6005495"/>
              <a:gd name="connsiteX7" fmla="*/ 1076780 w 8338141"/>
              <a:gd name="connsiteY7" fmla="*/ 0 h 6005495"/>
              <a:gd name="connsiteX8" fmla="*/ 0 w 8338141"/>
              <a:gd name="connsiteY8" fmla="*/ 27611 h 6005495"/>
              <a:gd name="connsiteX9" fmla="*/ 2926632 w 8338141"/>
              <a:gd name="connsiteY9" fmla="*/ 2319364 h 6005495"/>
              <a:gd name="connsiteX10" fmla="*/ 1449511 w 8338141"/>
              <a:gd name="connsiteY10" fmla="*/ 6005495 h 6005495"/>
              <a:gd name="connsiteX0" fmla="*/ 1449511 w 7799751"/>
              <a:gd name="connsiteY0" fmla="*/ 6005495 h 6005495"/>
              <a:gd name="connsiteX1" fmla="*/ 5232046 w 7799751"/>
              <a:gd name="connsiteY1" fmla="*/ 6005495 h 6005495"/>
              <a:gd name="connsiteX2" fmla="*/ 4210485 w 7799751"/>
              <a:gd name="connsiteY2" fmla="*/ 2595478 h 6005495"/>
              <a:gd name="connsiteX3" fmla="*/ 7799751 w 7799751"/>
              <a:gd name="connsiteY3" fmla="*/ 938790 h 6005495"/>
              <a:gd name="connsiteX4" fmla="*/ 7537459 w 7799751"/>
              <a:gd name="connsiteY4" fmla="*/ 55222 h 6005495"/>
              <a:gd name="connsiteX5" fmla="*/ 3685900 w 7799751"/>
              <a:gd name="connsiteY5" fmla="*/ 1822358 h 6005495"/>
              <a:gd name="connsiteX6" fmla="*/ 1076780 w 7799751"/>
              <a:gd name="connsiteY6" fmla="*/ 0 h 6005495"/>
              <a:gd name="connsiteX7" fmla="*/ 0 w 7799751"/>
              <a:gd name="connsiteY7" fmla="*/ 27611 h 6005495"/>
              <a:gd name="connsiteX8" fmla="*/ 2926632 w 7799751"/>
              <a:gd name="connsiteY8" fmla="*/ 2319364 h 6005495"/>
              <a:gd name="connsiteX9" fmla="*/ 1449511 w 7799751"/>
              <a:gd name="connsiteY9" fmla="*/ 6005495 h 6005495"/>
              <a:gd name="connsiteX0" fmla="*/ 1449511 w 7854971"/>
              <a:gd name="connsiteY0" fmla="*/ 6005495 h 6005495"/>
              <a:gd name="connsiteX1" fmla="*/ 5232046 w 7854971"/>
              <a:gd name="connsiteY1" fmla="*/ 6005495 h 6005495"/>
              <a:gd name="connsiteX2" fmla="*/ 4210485 w 7854971"/>
              <a:gd name="connsiteY2" fmla="*/ 2595478 h 6005495"/>
              <a:gd name="connsiteX3" fmla="*/ 7854971 w 7854971"/>
              <a:gd name="connsiteY3" fmla="*/ 469395 h 6005495"/>
              <a:gd name="connsiteX4" fmla="*/ 7537459 w 7854971"/>
              <a:gd name="connsiteY4" fmla="*/ 55222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210485 w 7854971"/>
              <a:gd name="connsiteY2" fmla="*/ 2595478 h 6005495"/>
              <a:gd name="connsiteX3" fmla="*/ 7854971 w 7854971"/>
              <a:gd name="connsiteY3" fmla="*/ 469395 h 6005495"/>
              <a:gd name="connsiteX4" fmla="*/ 6861020 w 7854971"/>
              <a:gd name="connsiteY4" fmla="*/ 386559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685900 w 7854971"/>
              <a:gd name="connsiteY5" fmla="*/ 1822358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906778 w 7854971"/>
              <a:gd name="connsiteY5" fmla="*/ 1808552 h 6005495"/>
              <a:gd name="connsiteX6" fmla="*/ 1076780 w 7854971"/>
              <a:gd name="connsiteY6" fmla="*/ 0 h 6005495"/>
              <a:gd name="connsiteX7" fmla="*/ 0 w 7854971"/>
              <a:gd name="connsiteY7" fmla="*/ 27611 h 6005495"/>
              <a:gd name="connsiteX8" fmla="*/ 2926632 w 7854971"/>
              <a:gd name="connsiteY8" fmla="*/ 2319364 h 6005495"/>
              <a:gd name="connsiteX9" fmla="*/ 1449511 w 7854971"/>
              <a:gd name="connsiteY9" fmla="*/ 6005495 h 6005495"/>
              <a:gd name="connsiteX0" fmla="*/ 1449511 w 7854971"/>
              <a:gd name="connsiteY0" fmla="*/ 6005495 h 6005495"/>
              <a:gd name="connsiteX1" fmla="*/ 5232046 w 7854971"/>
              <a:gd name="connsiteY1" fmla="*/ 6005495 h 6005495"/>
              <a:gd name="connsiteX2" fmla="*/ 4555607 w 7854971"/>
              <a:gd name="connsiteY2" fmla="*/ 2416003 h 6005495"/>
              <a:gd name="connsiteX3" fmla="*/ 7854971 w 7854971"/>
              <a:gd name="connsiteY3" fmla="*/ 469395 h 6005495"/>
              <a:gd name="connsiteX4" fmla="*/ 6861020 w 7854971"/>
              <a:gd name="connsiteY4" fmla="*/ 386559 h 6005495"/>
              <a:gd name="connsiteX5" fmla="*/ 3906778 w 7854971"/>
              <a:gd name="connsiteY5" fmla="*/ 1808552 h 6005495"/>
              <a:gd name="connsiteX6" fmla="*/ 788372 w 7854971"/>
              <a:gd name="connsiteY6" fmla="*/ 265982 h 6005495"/>
              <a:gd name="connsiteX7" fmla="*/ 1076780 w 7854971"/>
              <a:gd name="connsiteY7" fmla="*/ 0 h 6005495"/>
              <a:gd name="connsiteX8" fmla="*/ 0 w 7854971"/>
              <a:gd name="connsiteY8" fmla="*/ 27611 h 6005495"/>
              <a:gd name="connsiteX9" fmla="*/ 2926632 w 7854971"/>
              <a:gd name="connsiteY9" fmla="*/ 2319364 h 6005495"/>
              <a:gd name="connsiteX10" fmla="*/ 1449511 w 7854971"/>
              <a:gd name="connsiteY10" fmla="*/ 6005495 h 6005495"/>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6861020 w 7854971"/>
              <a:gd name="connsiteY4" fmla="*/ 358948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788372 w 7854971"/>
              <a:gd name="connsiteY6" fmla="*/ 238371 h 5977884"/>
              <a:gd name="connsiteX7" fmla="*/ 0 w 7854971"/>
              <a:gd name="connsiteY7" fmla="*/ 0 h 5977884"/>
              <a:gd name="connsiteX8" fmla="*/ 2926632 w 7854971"/>
              <a:gd name="connsiteY8" fmla="*/ 2291753 h 5977884"/>
              <a:gd name="connsiteX9" fmla="*/ 1449511 w 7854971"/>
              <a:gd name="connsiteY9" fmla="*/ 5977884 h 5977884"/>
              <a:gd name="connsiteX0" fmla="*/ 1449511 w 7854971"/>
              <a:gd name="connsiteY0" fmla="*/ 5977884 h 5977884"/>
              <a:gd name="connsiteX1" fmla="*/ 5232046 w 7854971"/>
              <a:gd name="connsiteY1" fmla="*/ 5977884 h 5977884"/>
              <a:gd name="connsiteX2" fmla="*/ 4555607 w 7854971"/>
              <a:gd name="connsiteY2" fmla="*/ 2388392 h 5977884"/>
              <a:gd name="connsiteX3" fmla="*/ 7854971 w 7854971"/>
              <a:gd name="connsiteY3" fmla="*/ 441784 h 5977884"/>
              <a:gd name="connsiteX4" fmla="*/ 7391197 w 7854971"/>
              <a:gd name="connsiteY4" fmla="*/ 420593 h 5977884"/>
              <a:gd name="connsiteX5" fmla="*/ 3906778 w 7854971"/>
              <a:gd name="connsiteY5" fmla="*/ 1780941 h 5977884"/>
              <a:gd name="connsiteX6" fmla="*/ 966173 w 7854971"/>
              <a:gd name="connsiteY6" fmla="*/ 352659 h 5977884"/>
              <a:gd name="connsiteX7" fmla="*/ 0 w 7854971"/>
              <a:gd name="connsiteY7" fmla="*/ 0 h 5977884"/>
              <a:gd name="connsiteX8" fmla="*/ 2926632 w 7854971"/>
              <a:gd name="connsiteY8" fmla="*/ 2291753 h 5977884"/>
              <a:gd name="connsiteX9" fmla="*/ 1449511 w 7854971"/>
              <a:gd name="connsiteY9" fmla="*/ 5977884 h 5977884"/>
              <a:gd name="connsiteX0" fmla="*/ 1132010 w 7537470"/>
              <a:gd name="connsiteY0" fmla="*/ 5625225 h 5625225"/>
              <a:gd name="connsiteX1" fmla="*/ 4914545 w 7537470"/>
              <a:gd name="connsiteY1" fmla="*/ 5625225 h 5625225"/>
              <a:gd name="connsiteX2" fmla="*/ 4238106 w 7537470"/>
              <a:gd name="connsiteY2" fmla="*/ 2035733 h 5625225"/>
              <a:gd name="connsiteX3" fmla="*/ 7537470 w 7537470"/>
              <a:gd name="connsiteY3" fmla="*/ 89125 h 5625225"/>
              <a:gd name="connsiteX4" fmla="*/ 7073696 w 7537470"/>
              <a:gd name="connsiteY4" fmla="*/ 67934 h 5625225"/>
              <a:gd name="connsiteX5" fmla="*/ 3589277 w 7537470"/>
              <a:gd name="connsiteY5" fmla="*/ 1428282 h 5625225"/>
              <a:gd name="connsiteX6" fmla="*/ 648672 w 7537470"/>
              <a:gd name="connsiteY6" fmla="*/ 0 h 5625225"/>
              <a:gd name="connsiteX7" fmla="*/ 0 w 7537470"/>
              <a:gd name="connsiteY7" fmla="*/ 28300 h 5625225"/>
              <a:gd name="connsiteX8" fmla="*/ 2609131 w 7537470"/>
              <a:gd name="connsiteY8" fmla="*/ 1939094 h 5625225"/>
              <a:gd name="connsiteX9" fmla="*/ 1132010 w 7537470"/>
              <a:gd name="connsiteY9" fmla="*/ 5625225 h 56252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589277 w 7537470"/>
              <a:gd name="connsiteY5" fmla="*/ 139998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537470"/>
              <a:gd name="connsiteY0" fmla="*/ 5596925 h 5596925"/>
              <a:gd name="connsiteX1" fmla="*/ 4914545 w 7537470"/>
              <a:gd name="connsiteY1" fmla="*/ 5596925 h 5596925"/>
              <a:gd name="connsiteX2" fmla="*/ 4238106 w 7537470"/>
              <a:gd name="connsiteY2" fmla="*/ 2007433 h 5596925"/>
              <a:gd name="connsiteX3" fmla="*/ 7537470 w 7537470"/>
              <a:gd name="connsiteY3" fmla="*/ 60825 h 5596925"/>
              <a:gd name="connsiteX4" fmla="*/ 7073696 w 7537470"/>
              <a:gd name="connsiteY4" fmla="*/ 39634 h 5596925"/>
              <a:gd name="connsiteX5" fmla="*/ 3640077 w 7537470"/>
              <a:gd name="connsiteY5" fmla="*/ 1120612 h 5596925"/>
              <a:gd name="connsiteX6" fmla="*/ 686772 w 7537470"/>
              <a:gd name="connsiteY6" fmla="*/ 9796 h 5596925"/>
              <a:gd name="connsiteX7" fmla="*/ 0 w 7537470"/>
              <a:gd name="connsiteY7" fmla="*/ 0 h 5596925"/>
              <a:gd name="connsiteX8" fmla="*/ 2609131 w 7537470"/>
              <a:gd name="connsiteY8" fmla="*/ 1910794 h 5596925"/>
              <a:gd name="connsiteX9" fmla="*/ 1132010 w 75374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7073696 w 7613670"/>
              <a:gd name="connsiteY4" fmla="*/ 39634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6908596 w 7613670"/>
              <a:gd name="connsiteY4" fmla="*/ 26935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132010 w 7613670"/>
              <a:gd name="connsiteY0" fmla="*/ 5596925 h 5596925"/>
              <a:gd name="connsiteX1" fmla="*/ 4914545 w 7613670"/>
              <a:gd name="connsiteY1" fmla="*/ 5596925 h 5596925"/>
              <a:gd name="connsiteX2" fmla="*/ 4238106 w 7613670"/>
              <a:gd name="connsiteY2" fmla="*/ 2007433 h 5596925"/>
              <a:gd name="connsiteX3" fmla="*/ 7613670 w 7613670"/>
              <a:gd name="connsiteY3" fmla="*/ 10031 h 5596925"/>
              <a:gd name="connsiteX4" fmla="*/ 6972096 w 7613670"/>
              <a:gd name="connsiteY4" fmla="*/ 1538 h 5596925"/>
              <a:gd name="connsiteX5" fmla="*/ 3640077 w 7613670"/>
              <a:gd name="connsiteY5" fmla="*/ 1120612 h 5596925"/>
              <a:gd name="connsiteX6" fmla="*/ 686772 w 7613670"/>
              <a:gd name="connsiteY6" fmla="*/ 9796 h 5596925"/>
              <a:gd name="connsiteX7" fmla="*/ 0 w 7613670"/>
              <a:gd name="connsiteY7" fmla="*/ 0 h 5596925"/>
              <a:gd name="connsiteX8" fmla="*/ 2609131 w 7613670"/>
              <a:gd name="connsiteY8" fmla="*/ 1910794 h 5596925"/>
              <a:gd name="connsiteX9" fmla="*/ 1132010 w 7613670"/>
              <a:gd name="connsiteY9" fmla="*/ 5596925 h 5596925"/>
              <a:gd name="connsiteX0" fmla="*/ 1094659 w 7576319"/>
              <a:gd name="connsiteY0" fmla="*/ 5595387 h 5595387"/>
              <a:gd name="connsiteX1" fmla="*/ 4877194 w 7576319"/>
              <a:gd name="connsiteY1" fmla="*/ 5595387 h 5595387"/>
              <a:gd name="connsiteX2" fmla="*/ 4200755 w 7576319"/>
              <a:gd name="connsiteY2" fmla="*/ 2005895 h 5595387"/>
              <a:gd name="connsiteX3" fmla="*/ 7576319 w 7576319"/>
              <a:gd name="connsiteY3" fmla="*/ 8493 h 5595387"/>
              <a:gd name="connsiteX4" fmla="*/ 6934745 w 7576319"/>
              <a:gd name="connsiteY4" fmla="*/ 0 h 5595387"/>
              <a:gd name="connsiteX5" fmla="*/ 3602726 w 7576319"/>
              <a:gd name="connsiteY5" fmla="*/ 1119074 h 5595387"/>
              <a:gd name="connsiteX6" fmla="*/ 649421 w 7576319"/>
              <a:gd name="connsiteY6" fmla="*/ 8258 h 5595387"/>
              <a:gd name="connsiteX7" fmla="*/ 0 w 7576319"/>
              <a:gd name="connsiteY7" fmla="*/ 222525 h 5595387"/>
              <a:gd name="connsiteX8" fmla="*/ 2571780 w 7576319"/>
              <a:gd name="connsiteY8" fmla="*/ 1909256 h 5595387"/>
              <a:gd name="connsiteX9" fmla="*/ 1094659 w 7576319"/>
              <a:gd name="connsiteY9" fmla="*/ 5595387 h 5595387"/>
              <a:gd name="connsiteX0" fmla="*/ 1094659 w 7576319"/>
              <a:gd name="connsiteY0" fmla="*/ 5595387 h 5595387"/>
              <a:gd name="connsiteX1" fmla="*/ 4877194 w 7576319"/>
              <a:gd name="connsiteY1" fmla="*/ 5595387 h 5595387"/>
              <a:gd name="connsiteX2" fmla="*/ 4200755 w 7576319"/>
              <a:gd name="connsiteY2" fmla="*/ 2005895 h 5595387"/>
              <a:gd name="connsiteX3" fmla="*/ 7576319 w 7576319"/>
              <a:gd name="connsiteY3" fmla="*/ 8493 h 5595387"/>
              <a:gd name="connsiteX4" fmla="*/ 6934745 w 7576319"/>
              <a:gd name="connsiteY4" fmla="*/ 0 h 5595387"/>
              <a:gd name="connsiteX5" fmla="*/ 3602726 w 7576319"/>
              <a:gd name="connsiteY5" fmla="*/ 1119074 h 5595387"/>
              <a:gd name="connsiteX6" fmla="*/ 761474 w 7576319"/>
              <a:gd name="connsiteY6" fmla="*/ 8258 h 5595387"/>
              <a:gd name="connsiteX7" fmla="*/ 0 w 7576319"/>
              <a:gd name="connsiteY7" fmla="*/ 222525 h 5595387"/>
              <a:gd name="connsiteX8" fmla="*/ 2571780 w 7576319"/>
              <a:gd name="connsiteY8" fmla="*/ 1909256 h 5595387"/>
              <a:gd name="connsiteX9" fmla="*/ 1094659 w 7576319"/>
              <a:gd name="connsiteY9" fmla="*/ 5595387 h 5595387"/>
              <a:gd name="connsiteX0" fmla="*/ 1019957 w 7501617"/>
              <a:gd name="connsiteY0" fmla="*/ 5595387 h 5595387"/>
              <a:gd name="connsiteX1" fmla="*/ 4802492 w 7501617"/>
              <a:gd name="connsiteY1" fmla="*/ 5595387 h 5595387"/>
              <a:gd name="connsiteX2" fmla="*/ 4126053 w 7501617"/>
              <a:gd name="connsiteY2" fmla="*/ 2005895 h 5595387"/>
              <a:gd name="connsiteX3" fmla="*/ 7501617 w 7501617"/>
              <a:gd name="connsiteY3" fmla="*/ 8493 h 5595387"/>
              <a:gd name="connsiteX4" fmla="*/ 6860043 w 7501617"/>
              <a:gd name="connsiteY4" fmla="*/ 0 h 5595387"/>
              <a:gd name="connsiteX5" fmla="*/ 3528024 w 7501617"/>
              <a:gd name="connsiteY5" fmla="*/ 1119074 h 5595387"/>
              <a:gd name="connsiteX6" fmla="*/ 686772 w 7501617"/>
              <a:gd name="connsiteY6" fmla="*/ 8258 h 5595387"/>
              <a:gd name="connsiteX7" fmla="*/ 0 w 7501617"/>
              <a:gd name="connsiteY7" fmla="*/ 222525 h 5595387"/>
              <a:gd name="connsiteX8" fmla="*/ 2497078 w 7501617"/>
              <a:gd name="connsiteY8" fmla="*/ 1909256 h 5595387"/>
              <a:gd name="connsiteX9" fmla="*/ 1019957 w 7501617"/>
              <a:gd name="connsiteY9" fmla="*/ 5595387 h 5595387"/>
              <a:gd name="connsiteX0" fmla="*/ 1019957 w 7501617"/>
              <a:gd name="connsiteY0" fmla="*/ 6099529 h 6099529"/>
              <a:gd name="connsiteX1" fmla="*/ 4802492 w 7501617"/>
              <a:gd name="connsiteY1" fmla="*/ 6099529 h 6099529"/>
              <a:gd name="connsiteX2" fmla="*/ 4126053 w 7501617"/>
              <a:gd name="connsiteY2" fmla="*/ 2510037 h 6099529"/>
              <a:gd name="connsiteX3" fmla="*/ 7501617 w 7501617"/>
              <a:gd name="connsiteY3" fmla="*/ 512635 h 6099529"/>
              <a:gd name="connsiteX4" fmla="*/ 6561234 w 7501617"/>
              <a:gd name="connsiteY4" fmla="*/ 0 h 6099529"/>
              <a:gd name="connsiteX5" fmla="*/ 3528024 w 7501617"/>
              <a:gd name="connsiteY5" fmla="*/ 1623216 h 6099529"/>
              <a:gd name="connsiteX6" fmla="*/ 686772 w 7501617"/>
              <a:gd name="connsiteY6" fmla="*/ 512400 h 6099529"/>
              <a:gd name="connsiteX7" fmla="*/ 0 w 7501617"/>
              <a:gd name="connsiteY7" fmla="*/ 726667 h 6099529"/>
              <a:gd name="connsiteX8" fmla="*/ 2497078 w 7501617"/>
              <a:gd name="connsiteY8" fmla="*/ 2413398 h 6099529"/>
              <a:gd name="connsiteX9" fmla="*/ 1019957 w 7501617"/>
              <a:gd name="connsiteY9" fmla="*/ 6099529 h 6099529"/>
              <a:gd name="connsiteX0" fmla="*/ 1019957 w 7184132"/>
              <a:gd name="connsiteY0" fmla="*/ 6099529 h 6099529"/>
              <a:gd name="connsiteX1" fmla="*/ 4802492 w 7184132"/>
              <a:gd name="connsiteY1" fmla="*/ 6099529 h 6099529"/>
              <a:gd name="connsiteX2" fmla="*/ 4126053 w 7184132"/>
              <a:gd name="connsiteY2" fmla="*/ 2510037 h 6099529"/>
              <a:gd name="connsiteX3" fmla="*/ 7184132 w 7184132"/>
              <a:gd name="connsiteY3" fmla="*/ 64508 h 6099529"/>
              <a:gd name="connsiteX4" fmla="*/ 6561234 w 7184132"/>
              <a:gd name="connsiteY4" fmla="*/ 0 h 6099529"/>
              <a:gd name="connsiteX5" fmla="*/ 3528024 w 7184132"/>
              <a:gd name="connsiteY5" fmla="*/ 1623216 h 6099529"/>
              <a:gd name="connsiteX6" fmla="*/ 686772 w 7184132"/>
              <a:gd name="connsiteY6" fmla="*/ 512400 h 6099529"/>
              <a:gd name="connsiteX7" fmla="*/ 0 w 7184132"/>
              <a:gd name="connsiteY7" fmla="*/ 726667 h 6099529"/>
              <a:gd name="connsiteX8" fmla="*/ 2497078 w 7184132"/>
              <a:gd name="connsiteY8" fmla="*/ 2413398 h 6099529"/>
              <a:gd name="connsiteX9" fmla="*/ 1019957 w 7184132"/>
              <a:gd name="connsiteY9" fmla="*/ 6099529 h 6099529"/>
              <a:gd name="connsiteX0" fmla="*/ 1019957 w 7184132"/>
              <a:gd name="connsiteY0" fmla="*/ 6099529 h 6099529"/>
              <a:gd name="connsiteX1" fmla="*/ 1868916 w 7184132"/>
              <a:gd name="connsiteY1" fmla="*/ 6073180 h 6099529"/>
              <a:gd name="connsiteX2" fmla="*/ 4802492 w 7184132"/>
              <a:gd name="connsiteY2" fmla="*/ 6099529 h 6099529"/>
              <a:gd name="connsiteX3" fmla="*/ 4126053 w 7184132"/>
              <a:gd name="connsiteY3" fmla="*/ 2510037 h 6099529"/>
              <a:gd name="connsiteX4" fmla="*/ 7184132 w 7184132"/>
              <a:gd name="connsiteY4" fmla="*/ 64508 h 6099529"/>
              <a:gd name="connsiteX5" fmla="*/ 6561234 w 7184132"/>
              <a:gd name="connsiteY5" fmla="*/ 0 h 6099529"/>
              <a:gd name="connsiteX6" fmla="*/ 3528024 w 7184132"/>
              <a:gd name="connsiteY6" fmla="*/ 1623216 h 6099529"/>
              <a:gd name="connsiteX7" fmla="*/ 686772 w 7184132"/>
              <a:gd name="connsiteY7" fmla="*/ 512400 h 6099529"/>
              <a:gd name="connsiteX8" fmla="*/ 0 w 7184132"/>
              <a:gd name="connsiteY8" fmla="*/ 726667 h 6099529"/>
              <a:gd name="connsiteX9" fmla="*/ 2497078 w 7184132"/>
              <a:gd name="connsiteY9" fmla="*/ 2413398 h 6099529"/>
              <a:gd name="connsiteX10" fmla="*/ 1019957 w 7184132"/>
              <a:gd name="connsiteY10" fmla="*/ 6099529 h 6099529"/>
              <a:gd name="connsiteX0" fmla="*/ 1057308 w 7184132"/>
              <a:gd name="connsiteY0" fmla="*/ 5614059 h 6099529"/>
              <a:gd name="connsiteX1" fmla="*/ 1868916 w 7184132"/>
              <a:gd name="connsiteY1" fmla="*/ 6073180 h 6099529"/>
              <a:gd name="connsiteX2" fmla="*/ 4802492 w 7184132"/>
              <a:gd name="connsiteY2" fmla="*/ 6099529 h 6099529"/>
              <a:gd name="connsiteX3" fmla="*/ 4126053 w 7184132"/>
              <a:gd name="connsiteY3" fmla="*/ 2510037 h 6099529"/>
              <a:gd name="connsiteX4" fmla="*/ 7184132 w 7184132"/>
              <a:gd name="connsiteY4" fmla="*/ 64508 h 6099529"/>
              <a:gd name="connsiteX5" fmla="*/ 6561234 w 7184132"/>
              <a:gd name="connsiteY5" fmla="*/ 0 h 6099529"/>
              <a:gd name="connsiteX6" fmla="*/ 3528024 w 7184132"/>
              <a:gd name="connsiteY6" fmla="*/ 1623216 h 6099529"/>
              <a:gd name="connsiteX7" fmla="*/ 686772 w 7184132"/>
              <a:gd name="connsiteY7" fmla="*/ 512400 h 6099529"/>
              <a:gd name="connsiteX8" fmla="*/ 0 w 7184132"/>
              <a:gd name="connsiteY8" fmla="*/ 726667 h 6099529"/>
              <a:gd name="connsiteX9" fmla="*/ 2497078 w 7184132"/>
              <a:gd name="connsiteY9" fmla="*/ 2413398 h 6099529"/>
              <a:gd name="connsiteX10" fmla="*/ 1057308 w 7184132"/>
              <a:gd name="connsiteY10" fmla="*/ 5614059 h 6099529"/>
              <a:gd name="connsiteX0" fmla="*/ 851876 w 7184132"/>
              <a:gd name="connsiteY0" fmla="*/ 6416952 h 6416952"/>
              <a:gd name="connsiteX1" fmla="*/ 1868916 w 7184132"/>
              <a:gd name="connsiteY1" fmla="*/ 6073180 h 6416952"/>
              <a:gd name="connsiteX2" fmla="*/ 4802492 w 7184132"/>
              <a:gd name="connsiteY2" fmla="*/ 6099529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686772 w 7184132"/>
              <a:gd name="connsiteY7" fmla="*/ 512400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416952 h 6416952"/>
              <a:gd name="connsiteX1" fmla="*/ 1868916 w 7184132"/>
              <a:gd name="connsiteY1" fmla="*/ 6073180 h 6416952"/>
              <a:gd name="connsiteX2" fmla="*/ 4895870 w 7184132"/>
              <a:gd name="connsiteY2" fmla="*/ 6024842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686772 w 7184132"/>
              <a:gd name="connsiteY7" fmla="*/ 512400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416952 h 6416952"/>
              <a:gd name="connsiteX1" fmla="*/ 1868916 w 7184132"/>
              <a:gd name="connsiteY1" fmla="*/ 6073180 h 6416952"/>
              <a:gd name="connsiteX2" fmla="*/ 4895870 w 7184132"/>
              <a:gd name="connsiteY2" fmla="*/ 6024842 h 6416952"/>
              <a:gd name="connsiteX3" fmla="*/ 4126053 w 7184132"/>
              <a:gd name="connsiteY3" fmla="*/ 2510037 h 6416952"/>
              <a:gd name="connsiteX4" fmla="*/ 7184132 w 7184132"/>
              <a:gd name="connsiteY4" fmla="*/ 64508 h 6416952"/>
              <a:gd name="connsiteX5" fmla="*/ 6561234 w 7184132"/>
              <a:gd name="connsiteY5" fmla="*/ 0 h 6416952"/>
              <a:gd name="connsiteX6" fmla="*/ 3528024 w 7184132"/>
              <a:gd name="connsiteY6" fmla="*/ 1623216 h 6416952"/>
              <a:gd name="connsiteX7" fmla="*/ 780150 w 7184132"/>
              <a:gd name="connsiteY7" fmla="*/ 568416 h 6416952"/>
              <a:gd name="connsiteX8" fmla="*/ 0 w 7184132"/>
              <a:gd name="connsiteY8" fmla="*/ 726667 h 6416952"/>
              <a:gd name="connsiteX9" fmla="*/ 2497078 w 7184132"/>
              <a:gd name="connsiteY9" fmla="*/ 2413398 h 6416952"/>
              <a:gd name="connsiteX10" fmla="*/ 851876 w 7184132"/>
              <a:gd name="connsiteY10" fmla="*/ 6416952 h 6416952"/>
              <a:gd name="connsiteX0" fmla="*/ 851876 w 7184132"/>
              <a:gd name="connsiteY0" fmla="*/ 6352444 h 6352444"/>
              <a:gd name="connsiteX1" fmla="*/ 1868916 w 7184132"/>
              <a:gd name="connsiteY1" fmla="*/ 6008672 h 6352444"/>
              <a:gd name="connsiteX2" fmla="*/ 4895870 w 7184132"/>
              <a:gd name="connsiteY2" fmla="*/ 5960334 h 6352444"/>
              <a:gd name="connsiteX3" fmla="*/ 4126053 w 7184132"/>
              <a:gd name="connsiteY3" fmla="*/ 2445529 h 6352444"/>
              <a:gd name="connsiteX4" fmla="*/ 7184132 w 7184132"/>
              <a:gd name="connsiteY4" fmla="*/ 0 h 6352444"/>
              <a:gd name="connsiteX5" fmla="*/ 6486532 w 7184132"/>
              <a:gd name="connsiteY5" fmla="*/ 10180 h 6352444"/>
              <a:gd name="connsiteX6" fmla="*/ 3528024 w 7184132"/>
              <a:gd name="connsiteY6" fmla="*/ 1558708 h 6352444"/>
              <a:gd name="connsiteX7" fmla="*/ 780150 w 7184132"/>
              <a:gd name="connsiteY7" fmla="*/ 503908 h 6352444"/>
              <a:gd name="connsiteX8" fmla="*/ 0 w 7184132"/>
              <a:gd name="connsiteY8" fmla="*/ 662159 h 6352444"/>
              <a:gd name="connsiteX9" fmla="*/ 2497078 w 7184132"/>
              <a:gd name="connsiteY9" fmla="*/ 2348890 h 6352444"/>
              <a:gd name="connsiteX10" fmla="*/ 851876 w 7184132"/>
              <a:gd name="connsiteY10" fmla="*/ 6352444 h 6352444"/>
              <a:gd name="connsiteX0" fmla="*/ 851876 w 7184132"/>
              <a:gd name="connsiteY0" fmla="*/ 6352444 h 6352444"/>
              <a:gd name="connsiteX1" fmla="*/ 1868916 w 7184132"/>
              <a:gd name="connsiteY1" fmla="*/ 6008672 h 6352444"/>
              <a:gd name="connsiteX2" fmla="*/ 4916780 w 7184132"/>
              <a:gd name="connsiteY2" fmla="*/ 6023051 h 6352444"/>
              <a:gd name="connsiteX3" fmla="*/ 4126053 w 7184132"/>
              <a:gd name="connsiteY3" fmla="*/ 2445529 h 6352444"/>
              <a:gd name="connsiteX4" fmla="*/ 7184132 w 7184132"/>
              <a:gd name="connsiteY4" fmla="*/ 0 h 6352444"/>
              <a:gd name="connsiteX5" fmla="*/ 6486532 w 7184132"/>
              <a:gd name="connsiteY5" fmla="*/ 10180 h 6352444"/>
              <a:gd name="connsiteX6" fmla="*/ 3528024 w 7184132"/>
              <a:gd name="connsiteY6" fmla="*/ 1558708 h 6352444"/>
              <a:gd name="connsiteX7" fmla="*/ 780150 w 7184132"/>
              <a:gd name="connsiteY7" fmla="*/ 503908 h 6352444"/>
              <a:gd name="connsiteX8" fmla="*/ 0 w 7184132"/>
              <a:gd name="connsiteY8" fmla="*/ 662159 h 6352444"/>
              <a:gd name="connsiteX9" fmla="*/ 2497078 w 7184132"/>
              <a:gd name="connsiteY9" fmla="*/ 2348890 h 6352444"/>
              <a:gd name="connsiteX10" fmla="*/ 851876 w 7184132"/>
              <a:gd name="connsiteY10" fmla="*/ 6352444 h 6352444"/>
              <a:gd name="connsiteX0" fmla="*/ 851876 w 7267770"/>
              <a:gd name="connsiteY0" fmla="*/ 6342264 h 6342264"/>
              <a:gd name="connsiteX1" fmla="*/ 1868916 w 7267770"/>
              <a:gd name="connsiteY1" fmla="*/ 5998492 h 6342264"/>
              <a:gd name="connsiteX2" fmla="*/ 4916780 w 7267770"/>
              <a:gd name="connsiteY2" fmla="*/ 6012871 h 6342264"/>
              <a:gd name="connsiteX3" fmla="*/ 4126053 w 7267770"/>
              <a:gd name="connsiteY3" fmla="*/ 2435349 h 6342264"/>
              <a:gd name="connsiteX4" fmla="*/ 7267770 w 7267770"/>
              <a:gd name="connsiteY4" fmla="*/ 763324 h 6342264"/>
              <a:gd name="connsiteX5" fmla="*/ 6486532 w 7267770"/>
              <a:gd name="connsiteY5" fmla="*/ 0 h 6342264"/>
              <a:gd name="connsiteX6" fmla="*/ 3528024 w 7267770"/>
              <a:gd name="connsiteY6" fmla="*/ 1548528 h 6342264"/>
              <a:gd name="connsiteX7" fmla="*/ 780150 w 7267770"/>
              <a:gd name="connsiteY7" fmla="*/ 493728 h 6342264"/>
              <a:gd name="connsiteX8" fmla="*/ 0 w 7267770"/>
              <a:gd name="connsiteY8" fmla="*/ 651979 h 6342264"/>
              <a:gd name="connsiteX9" fmla="*/ 2497078 w 7267770"/>
              <a:gd name="connsiteY9" fmla="*/ 2338710 h 6342264"/>
              <a:gd name="connsiteX10" fmla="*/ 851876 w 7267770"/>
              <a:gd name="connsiteY10" fmla="*/ 6342264 h 6342264"/>
              <a:gd name="connsiteX0" fmla="*/ 851876 w 7288679"/>
              <a:gd name="connsiteY0" fmla="*/ 6342264 h 6342264"/>
              <a:gd name="connsiteX1" fmla="*/ 1868916 w 7288679"/>
              <a:gd name="connsiteY1" fmla="*/ 5998492 h 6342264"/>
              <a:gd name="connsiteX2" fmla="*/ 4916780 w 7288679"/>
              <a:gd name="connsiteY2" fmla="*/ 6012871 h 6342264"/>
              <a:gd name="connsiteX3" fmla="*/ 4126053 w 7288679"/>
              <a:gd name="connsiteY3" fmla="*/ 2435349 h 6342264"/>
              <a:gd name="connsiteX4" fmla="*/ 7288679 w 7288679"/>
              <a:gd name="connsiteY4" fmla="*/ 10726 h 6342264"/>
              <a:gd name="connsiteX5" fmla="*/ 6486532 w 7288679"/>
              <a:gd name="connsiteY5" fmla="*/ 0 h 6342264"/>
              <a:gd name="connsiteX6" fmla="*/ 3528024 w 7288679"/>
              <a:gd name="connsiteY6" fmla="*/ 1548528 h 6342264"/>
              <a:gd name="connsiteX7" fmla="*/ 780150 w 7288679"/>
              <a:gd name="connsiteY7" fmla="*/ 493728 h 6342264"/>
              <a:gd name="connsiteX8" fmla="*/ 0 w 7288679"/>
              <a:gd name="connsiteY8" fmla="*/ 651979 h 6342264"/>
              <a:gd name="connsiteX9" fmla="*/ 2497078 w 7288679"/>
              <a:gd name="connsiteY9" fmla="*/ 2338710 h 6342264"/>
              <a:gd name="connsiteX10" fmla="*/ 851876 w 7288679"/>
              <a:gd name="connsiteY10" fmla="*/ 6342264 h 6342264"/>
              <a:gd name="connsiteX0" fmla="*/ 851876 w 7288679"/>
              <a:gd name="connsiteY0" fmla="*/ 6384075 h 6384075"/>
              <a:gd name="connsiteX1" fmla="*/ 1868916 w 7288679"/>
              <a:gd name="connsiteY1" fmla="*/ 6040303 h 6384075"/>
              <a:gd name="connsiteX2" fmla="*/ 4916780 w 7288679"/>
              <a:gd name="connsiteY2" fmla="*/ 6054682 h 6384075"/>
              <a:gd name="connsiteX3" fmla="*/ 4126053 w 7288679"/>
              <a:gd name="connsiteY3" fmla="*/ 2477160 h 6384075"/>
              <a:gd name="connsiteX4" fmla="*/ 7288679 w 7288679"/>
              <a:gd name="connsiteY4" fmla="*/ 52537 h 6384075"/>
              <a:gd name="connsiteX5" fmla="*/ 6423805 w 7288679"/>
              <a:gd name="connsiteY5" fmla="*/ 0 h 6384075"/>
              <a:gd name="connsiteX6" fmla="*/ 3528024 w 7288679"/>
              <a:gd name="connsiteY6" fmla="*/ 1590339 h 6384075"/>
              <a:gd name="connsiteX7" fmla="*/ 780150 w 7288679"/>
              <a:gd name="connsiteY7" fmla="*/ 535539 h 6384075"/>
              <a:gd name="connsiteX8" fmla="*/ 0 w 7288679"/>
              <a:gd name="connsiteY8" fmla="*/ 693790 h 6384075"/>
              <a:gd name="connsiteX9" fmla="*/ 2497078 w 7288679"/>
              <a:gd name="connsiteY9" fmla="*/ 2380521 h 6384075"/>
              <a:gd name="connsiteX10" fmla="*/ 851876 w 7288679"/>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780150 w 7267770"/>
              <a:gd name="connsiteY7" fmla="*/ 535539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792997 w 7267770"/>
              <a:gd name="connsiteY7" fmla="*/ 499311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51876 w 7267770"/>
              <a:gd name="connsiteY0" fmla="*/ 6384075 h 6384075"/>
              <a:gd name="connsiteX1" fmla="*/ 1868916 w 7267770"/>
              <a:gd name="connsiteY1" fmla="*/ 6040303 h 6384075"/>
              <a:gd name="connsiteX2" fmla="*/ 4916780 w 7267770"/>
              <a:gd name="connsiteY2" fmla="*/ 6054682 h 6384075"/>
              <a:gd name="connsiteX3" fmla="*/ 4126053 w 7267770"/>
              <a:gd name="connsiteY3" fmla="*/ 2477160 h 6384075"/>
              <a:gd name="connsiteX4" fmla="*/ 7267770 w 7267770"/>
              <a:gd name="connsiteY4" fmla="*/ 31632 h 6384075"/>
              <a:gd name="connsiteX5" fmla="*/ 6423805 w 7267770"/>
              <a:gd name="connsiteY5" fmla="*/ 0 h 6384075"/>
              <a:gd name="connsiteX6" fmla="*/ 3528024 w 7267770"/>
              <a:gd name="connsiteY6" fmla="*/ 1590339 h 6384075"/>
              <a:gd name="connsiteX7" fmla="*/ 831349 w 7267770"/>
              <a:gd name="connsiteY7" fmla="*/ 529214 h 6384075"/>
              <a:gd name="connsiteX8" fmla="*/ 0 w 7267770"/>
              <a:gd name="connsiteY8" fmla="*/ 693790 h 6384075"/>
              <a:gd name="connsiteX9" fmla="*/ 2497078 w 7267770"/>
              <a:gd name="connsiteY9" fmla="*/ 2380521 h 6384075"/>
              <a:gd name="connsiteX10" fmla="*/ 851876 w 7267770"/>
              <a:gd name="connsiteY10" fmla="*/ 6384075 h 6384075"/>
              <a:gd name="connsiteX0" fmla="*/ 800769 w 7216663"/>
              <a:gd name="connsiteY0" fmla="*/ 6384075 h 6384075"/>
              <a:gd name="connsiteX1" fmla="*/ 1817809 w 7216663"/>
              <a:gd name="connsiteY1" fmla="*/ 6040303 h 6384075"/>
              <a:gd name="connsiteX2" fmla="*/ 4865673 w 7216663"/>
              <a:gd name="connsiteY2" fmla="*/ 6054682 h 6384075"/>
              <a:gd name="connsiteX3" fmla="*/ 4074946 w 7216663"/>
              <a:gd name="connsiteY3" fmla="*/ 2477160 h 6384075"/>
              <a:gd name="connsiteX4" fmla="*/ 7216663 w 7216663"/>
              <a:gd name="connsiteY4" fmla="*/ 31632 h 6384075"/>
              <a:gd name="connsiteX5" fmla="*/ 6372698 w 7216663"/>
              <a:gd name="connsiteY5" fmla="*/ 0 h 6384075"/>
              <a:gd name="connsiteX6" fmla="*/ 3476917 w 7216663"/>
              <a:gd name="connsiteY6" fmla="*/ 1590339 h 6384075"/>
              <a:gd name="connsiteX7" fmla="*/ 780242 w 7216663"/>
              <a:gd name="connsiteY7" fmla="*/ 529214 h 6384075"/>
              <a:gd name="connsiteX8" fmla="*/ 0 w 7216663"/>
              <a:gd name="connsiteY8" fmla="*/ 756759 h 6384075"/>
              <a:gd name="connsiteX9" fmla="*/ 2445971 w 7216663"/>
              <a:gd name="connsiteY9" fmla="*/ 2380521 h 6384075"/>
              <a:gd name="connsiteX10" fmla="*/ 800769 w 7216663"/>
              <a:gd name="connsiteY10" fmla="*/ 6384075 h 6384075"/>
              <a:gd name="connsiteX0" fmla="*/ 800769 w 7216663"/>
              <a:gd name="connsiteY0" fmla="*/ 6384075 h 6384075"/>
              <a:gd name="connsiteX1" fmla="*/ 1817809 w 7216663"/>
              <a:gd name="connsiteY1" fmla="*/ 6040303 h 6384075"/>
              <a:gd name="connsiteX2" fmla="*/ 4865673 w 7216663"/>
              <a:gd name="connsiteY2" fmla="*/ 6054682 h 6384075"/>
              <a:gd name="connsiteX3" fmla="*/ 4074946 w 7216663"/>
              <a:gd name="connsiteY3" fmla="*/ 2477160 h 6384075"/>
              <a:gd name="connsiteX4" fmla="*/ 7216663 w 7216663"/>
              <a:gd name="connsiteY4" fmla="*/ 31632 h 6384075"/>
              <a:gd name="connsiteX5" fmla="*/ 6372698 w 7216663"/>
              <a:gd name="connsiteY5" fmla="*/ 0 h 6384075"/>
              <a:gd name="connsiteX6" fmla="*/ 3476917 w 7216663"/>
              <a:gd name="connsiteY6" fmla="*/ 1590339 h 6384075"/>
              <a:gd name="connsiteX7" fmla="*/ 754641 w 7216663"/>
              <a:gd name="connsiteY7" fmla="*/ 532378 h 6384075"/>
              <a:gd name="connsiteX8" fmla="*/ 0 w 7216663"/>
              <a:gd name="connsiteY8" fmla="*/ 756759 h 6384075"/>
              <a:gd name="connsiteX9" fmla="*/ 2445971 w 7216663"/>
              <a:gd name="connsiteY9" fmla="*/ 2380521 h 6384075"/>
              <a:gd name="connsiteX10" fmla="*/ 800769 w 7216663"/>
              <a:gd name="connsiteY10" fmla="*/ 6384075 h 638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16663" h="6384075">
                <a:moveTo>
                  <a:pt x="800769" y="6384075"/>
                </a:moveTo>
                <a:lnTo>
                  <a:pt x="1817809" y="6040303"/>
                </a:lnTo>
                <a:lnTo>
                  <a:pt x="4865673" y="6054682"/>
                </a:lnTo>
                <a:lnTo>
                  <a:pt x="4074946" y="2477160"/>
                </a:lnTo>
                <a:cubicBezTo>
                  <a:pt x="6139937" y="1942579"/>
                  <a:pt x="6535976" y="642405"/>
                  <a:pt x="7216663" y="31632"/>
                </a:cubicBezTo>
                <a:lnTo>
                  <a:pt x="6372698" y="0"/>
                </a:lnTo>
                <a:cubicBezTo>
                  <a:pt x="5554126" y="555038"/>
                  <a:pt x="5324192" y="1581342"/>
                  <a:pt x="3476917" y="1590339"/>
                </a:cubicBezTo>
                <a:cubicBezTo>
                  <a:pt x="1612054" y="1541977"/>
                  <a:pt x="1683143" y="1128761"/>
                  <a:pt x="754641" y="532378"/>
                </a:cubicBezTo>
                <a:lnTo>
                  <a:pt x="0" y="756759"/>
                </a:lnTo>
                <a:cubicBezTo>
                  <a:pt x="869710" y="1393690"/>
                  <a:pt x="915859" y="1807084"/>
                  <a:pt x="2445971" y="2380521"/>
                </a:cubicBezTo>
                <a:lnTo>
                  <a:pt x="800769" y="6384075"/>
                </a:lnTo>
                <a:close/>
              </a:path>
            </a:pathLst>
          </a:cu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a typeface="ＭＳ Ｐゴシック" charset="0"/>
              <a:cs typeface="ＭＳ Ｐゴシック" charset="0"/>
            </a:endParaRPr>
          </a:p>
        </p:txBody>
      </p:sp>
      <p:sp>
        <p:nvSpPr>
          <p:cNvPr id="13" name="Oval 12"/>
          <p:cNvSpPr/>
          <p:nvPr/>
        </p:nvSpPr>
        <p:spPr>
          <a:xfrm rot="422899">
            <a:off x="4906963" y="3141663"/>
            <a:ext cx="2820987" cy="2384425"/>
          </a:xfrm>
          <a:prstGeom prst="ellipse">
            <a:avLst/>
          </a:prstGeom>
          <a:gradFill flip="none" rotWithShape="1">
            <a:gsLst>
              <a:gs pos="0">
                <a:schemeClr val="bg1">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0000"/>
              </a:solidFill>
              <a:latin typeface="Calibri" charset="0"/>
              <a:ea typeface="ＭＳ Ｐゴシック" charset="0"/>
              <a:cs typeface="ＭＳ Ｐゴシック" charset="0"/>
            </a:endParaRPr>
          </a:p>
        </p:txBody>
      </p:sp>
      <p:sp>
        <p:nvSpPr>
          <p:cNvPr id="11" name="Freeform 10"/>
          <p:cNvSpPr/>
          <p:nvPr/>
        </p:nvSpPr>
        <p:spPr>
          <a:xfrm rot="422899">
            <a:off x="4324242" y="1591882"/>
            <a:ext cx="2434477" cy="4513714"/>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866839"/>
              <a:gd name="connsiteX1" fmla="*/ 1201805 w 3174838"/>
              <a:gd name="connsiteY1" fmla="*/ 5866839 h 5866839"/>
              <a:gd name="connsiteX2" fmla="*/ 3174838 w 3174838"/>
              <a:gd name="connsiteY2" fmla="*/ 5378091 h 5866839"/>
              <a:gd name="connsiteX3" fmla="*/ 709669 w 3174838"/>
              <a:gd name="connsiteY3" fmla="*/ 0 h 5866839"/>
              <a:gd name="connsiteX4" fmla="*/ 0 w 3174838"/>
              <a:gd name="connsiteY4" fmla="*/ 224087 h 5866839"/>
              <a:gd name="connsiteX0" fmla="*/ 0 w 3164286"/>
              <a:gd name="connsiteY0" fmla="*/ 224087 h 5866839"/>
              <a:gd name="connsiteX1" fmla="*/ 1201805 w 3164286"/>
              <a:gd name="connsiteY1" fmla="*/ 5866839 h 5866839"/>
              <a:gd name="connsiteX2" fmla="*/ 3164287 w 3164286"/>
              <a:gd name="connsiteY2" fmla="*/ 5292763 h 5866839"/>
              <a:gd name="connsiteX3" fmla="*/ 709669 w 3164286"/>
              <a:gd name="connsiteY3" fmla="*/ 0 h 5866839"/>
              <a:gd name="connsiteX4" fmla="*/ 0 w 3164286"/>
              <a:gd name="connsiteY4" fmla="*/ 224087 h 586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286" h="5866839">
                <a:moveTo>
                  <a:pt x="0" y="224087"/>
                </a:moveTo>
                <a:lnTo>
                  <a:pt x="1201805" y="5866839"/>
                </a:lnTo>
                <a:lnTo>
                  <a:pt x="3164287" y="5292763"/>
                </a:lnTo>
                <a:lnTo>
                  <a:pt x="709669" y="0"/>
                </a:lnTo>
                <a:lnTo>
                  <a:pt x="0" y="224087"/>
                </a:lnTo>
                <a:close/>
              </a:path>
            </a:pathLst>
          </a:custGeom>
          <a:gradFill flip="none" rotWithShape="1">
            <a:gsLst>
              <a:gs pos="55000">
                <a:schemeClr val="bg2">
                  <a:lumMod val="75000"/>
                  <a:alpha val="0"/>
                </a:schemeClr>
              </a:gs>
              <a:gs pos="100000">
                <a:schemeClr val="tx2">
                  <a:lumMod val="75000"/>
                  <a:alpha val="79000"/>
                </a:schemeClr>
              </a:gs>
            </a:gsLst>
            <a:lin ang="96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endParaRPr lang="en-US" smtClean="0">
              <a:solidFill>
                <a:srgbClr val="FFFFFF"/>
              </a:solidFill>
              <a:cs typeface="ＭＳ Ｐゴシック" charset="0"/>
            </a:endParaRPr>
          </a:p>
        </p:txBody>
      </p:sp>
      <p:sp>
        <p:nvSpPr>
          <p:cNvPr id="15" name="Freeform 14"/>
          <p:cNvSpPr/>
          <p:nvPr/>
        </p:nvSpPr>
        <p:spPr>
          <a:xfrm rot="422899">
            <a:off x="3750590" y="1560787"/>
            <a:ext cx="1489350" cy="4445535"/>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578941 w 1811525"/>
              <a:gd name="connsiteY0" fmla="*/ 0 h 5751570"/>
              <a:gd name="connsiteX1" fmla="*/ 1811525 w 1811525"/>
              <a:gd name="connsiteY1" fmla="*/ 5751570 h 5751570"/>
              <a:gd name="connsiteX2" fmla="*/ 0 w 1811525"/>
              <a:gd name="connsiteY2" fmla="*/ 5751569 h 5751570"/>
              <a:gd name="connsiteX3" fmla="*/ 578941 w 1811525"/>
              <a:gd name="connsiteY3" fmla="*/ 0 h 5751570"/>
              <a:gd name="connsiteX0" fmla="*/ 578941 w 1811525"/>
              <a:gd name="connsiteY0" fmla="*/ 0 h 5751570"/>
              <a:gd name="connsiteX1" fmla="*/ 1811525 w 1811525"/>
              <a:gd name="connsiteY1" fmla="*/ 5751570 h 5751570"/>
              <a:gd name="connsiteX2" fmla="*/ 0 w 1811525"/>
              <a:gd name="connsiteY2" fmla="*/ 5751569 h 5751570"/>
              <a:gd name="connsiteX3" fmla="*/ 448214 w 1811525"/>
              <a:gd name="connsiteY3" fmla="*/ 1157784 h 5751570"/>
              <a:gd name="connsiteX4" fmla="*/ 578941 w 1811525"/>
              <a:gd name="connsiteY4" fmla="*/ 0 h 5751570"/>
              <a:gd name="connsiteX0" fmla="*/ 709668 w 1942252"/>
              <a:gd name="connsiteY0" fmla="*/ 74695 h 5826265"/>
              <a:gd name="connsiteX1" fmla="*/ 1942252 w 1942252"/>
              <a:gd name="connsiteY1" fmla="*/ 5826265 h 5826265"/>
              <a:gd name="connsiteX2" fmla="*/ 130727 w 1942252"/>
              <a:gd name="connsiteY2" fmla="*/ 5826264 h 5826265"/>
              <a:gd name="connsiteX3" fmla="*/ 0 w 1942252"/>
              <a:gd name="connsiteY3" fmla="*/ 0 h 5826265"/>
              <a:gd name="connsiteX4" fmla="*/ 709668 w 1942252"/>
              <a:gd name="connsiteY4" fmla="*/ 74695 h 5826265"/>
              <a:gd name="connsiteX0" fmla="*/ 747019 w 1942252"/>
              <a:gd name="connsiteY0" fmla="*/ 149390 h 5826265"/>
              <a:gd name="connsiteX1" fmla="*/ 1942252 w 1942252"/>
              <a:gd name="connsiteY1" fmla="*/ 5826265 h 5826265"/>
              <a:gd name="connsiteX2" fmla="*/ 130727 w 1942252"/>
              <a:gd name="connsiteY2" fmla="*/ 5826264 h 5826265"/>
              <a:gd name="connsiteX3" fmla="*/ 0 w 1942252"/>
              <a:gd name="connsiteY3" fmla="*/ 0 h 5826265"/>
              <a:gd name="connsiteX4" fmla="*/ 747019 w 1942252"/>
              <a:gd name="connsiteY4" fmla="*/ 149390 h 5826265"/>
              <a:gd name="connsiteX0" fmla="*/ 747019 w 1942252"/>
              <a:gd name="connsiteY0" fmla="*/ 74694 h 5751569"/>
              <a:gd name="connsiteX1" fmla="*/ 1942252 w 1942252"/>
              <a:gd name="connsiteY1" fmla="*/ 5751569 h 5751569"/>
              <a:gd name="connsiteX2" fmla="*/ 130727 w 1942252"/>
              <a:gd name="connsiteY2" fmla="*/ 5751568 h 5751569"/>
              <a:gd name="connsiteX3" fmla="*/ 0 w 1942252"/>
              <a:gd name="connsiteY3" fmla="*/ 0 h 5751569"/>
              <a:gd name="connsiteX4" fmla="*/ 747019 w 1942252"/>
              <a:gd name="connsiteY4" fmla="*/ 74694 h 5751569"/>
              <a:gd name="connsiteX0" fmla="*/ 747019 w 1942252"/>
              <a:gd name="connsiteY0" fmla="*/ 74694 h 5778221"/>
              <a:gd name="connsiteX1" fmla="*/ 1942252 w 1942252"/>
              <a:gd name="connsiteY1" fmla="*/ 5751569 h 5778221"/>
              <a:gd name="connsiteX2" fmla="*/ 125360 w 1942252"/>
              <a:gd name="connsiteY2" fmla="*/ 5778221 h 5778221"/>
              <a:gd name="connsiteX3" fmla="*/ 0 w 1942252"/>
              <a:gd name="connsiteY3" fmla="*/ 0 h 5778221"/>
              <a:gd name="connsiteX4" fmla="*/ 747019 w 1942252"/>
              <a:gd name="connsiteY4" fmla="*/ 74694 h 5778221"/>
              <a:gd name="connsiteX0" fmla="*/ 747019 w 1935828"/>
              <a:gd name="connsiteY0" fmla="*/ 74694 h 5778221"/>
              <a:gd name="connsiteX1" fmla="*/ 1935828 w 1935828"/>
              <a:gd name="connsiteY1" fmla="*/ 5769689 h 5778221"/>
              <a:gd name="connsiteX2" fmla="*/ 125360 w 1935828"/>
              <a:gd name="connsiteY2" fmla="*/ 5778221 h 5778221"/>
              <a:gd name="connsiteX3" fmla="*/ 0 w 1935828"/>
              <a:gd name="connsiteY3" fmla="*/ 0 h 5778221"/>
              <a:gd name="connsiteX4" fmla="*/ 747019 w 1935828"/>
              <a:gd name="connsiteY4" fmla="*/ 74694 h 5778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828" h="5778221">
                <a:moveTo>
                  <a:pt x="747019" y="74694"/>
                </a:moveTo>
                <a:lnTo>
                  <a:pt x="1935828" y="5769689"/>
                </a:lnTo>
                <a:lnTo>
                  <a:pt x="125360" y="5778221"/>
                </a:lnTo>
                <a:lnTo>
                  <a:pt x="0" y="0"/>
                </a:lnTo>
                <a:lnTo>
                  <a:pt x="747019" y="74694"/>
                </a:lnTo>
                <a:close/>
              </a:path>
            </a:pathLst>
          </a:custGeom>
          <a:gradFill flip="none" rotWithShape="1">
            <a:gsLst>
              <a:gs pos="63000">
                <a:schemeClr val="bg2">
                  <a:lumMod val="75000"/>
                  <a:alpha val="0"/>
                </a:schemeClr>
              </a:gs>
              <a:gs pos="0">
                <a:schemeClr val="tx2">
                  <a:lumMod val="75000"/>
                  <a:alpha val="79000"/>
                </a:schemeClr>
              </a:gs>
            </a:gsLst>
            <a:lin ang="10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endParaRPr lang="en-US" smtClean="0">
              <a:solidFill>
                <a:srgbClr val="FFFFFF"/>
              </a:solidFill>
              <a:cs typeface="ＭＳ Ｐゴシック" charset="0"/>
            </a:endParaRPr>
          </a:p>
        </p:txBody>
      </p:sp>
      <p:sp>
        <p:nvSpPr>
          <p:cNvPr id="16" name="Freeform 15"/>
          <p:cNvSpPr/>
          <p:nvPr/>
        </p:nvSpPr>
        <p:spPr>
          <a:xfrm rot="422899">
            <a:off x="2755309" y="1274816"/>
            <a:ext cx="1284482" cy="4666412"/>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994331"/>
              <a:gd name="connsiteX1" fmla="*/ 0 w 3174838"/>
              <a:gd name="connsiteY1" fmla="*/ 5994331 h 5994331"/>
              <a:gd name="connsiteX2" fmla="*/ 3174838 w 3174838"/>
              <a:gd name="connsiteY2" fmla="*/ 5378091 h 5994331"/>
              <a:gd name="connsiteX3" fmla="*/ 709669 w 3174838"/>
              <a:gd name="connsiteY3" fmla="*/ 0 h 5994331"/>
              <a:gd name="connsiteX4" fmla="*/ 0 w 3174838"/>
              <a:gd name="connsiteY4" fmla="*/ 224087 h 5994331"/>
              <a:gd name="connsiteX0" fmla="*/ 0 w 3380269"/>
              <a:gd name="connsiteY0" fmla="*/ 0 h 6050353"/>
              <a:gd name="connsiteX1" fmla="*/ 205431 w 3380269"/>
              <a:gd name="connsiteY1" fmla="*/ 6050353 h 6050353"/>
              <a:gd name="connsiteX2" fmla="*/ 3380269 w 3380269"/>
              <a:gd name="connsiteY2" fmla="*/ 5434113 h 6050353"/>
              <a:gd name="connsiteX3" fmla="*/ 915100 w 3380269"/>
              <a:gd name="connsiteY3" fmla="*/ 56022 h 6050353"/>
              <a:gd name="connsiteX4" fmla="*/ 0 w 3380269"/>
              <a:gd name="connsiteY4" fmla="*/ 0 h 6050353"/>
              <a:gd name="connsiteX0" fmla="*/ 0 w 1624770"/>
              <a:gd name="connsiteY0" fmla="*/ 0 h 6050353"/>
              <a:gd name="connsiteX1" fmla="*/ 205431 w 1624770"/>
              <a:gd name="connsiteY1" fmla="*/ 6050353 h 6050353"/>
              <a:gd name="connsiteX2" fmla="*/ 1624770 w 1624770"/>
              <a:gd name="connsiteY2" fmla="*/ 6050353 h 6050353"/>
              <a:gd name="connsiteX3" fmla="*/ 915100 w 1624770"/>
              <a:gd name="connsiteY3" fmla="*/ 56022 h 6050353"/>
              <a:gd name="connsiteX4" fmla="*/ 0 w 1624770"/>
              <a:gd name="connsiteY4" fmla="*/ 0 h 6050353"/>
              <a:gd name="connsiteX0" fmla="*/ 0 w 1624770"/>
              <a:gd name="connsiteY0" fmla="*/ 0 h 6053521"/>
              <a:gd name="connsiteX1" fmla="*/ 179833 w 1624770"/>
              <a:gd name="connsiteY1" fmla="*/ 6053520 h 6053521"/>
              <a:gd name="connsiteX2" fmla="*/ 1624770 w 1624770"/>
              <a:gd name="connsiteY2" fmla="*/ 6050353 h 6053521"/>
              <a:gd name="connsiteX3" fmla="*/ 915100 w 1624770"/>
              <a:gd name="connsiteY3" fmla="*/ 56022 h 6053521"/>
              <a:gd name="connsiteX4" fmla="*/ 0 w 1624770"/>
              <a:gd name="connsiteY4" fmla="*/ 0 h 6053521"/>
              <a:gd name="connsiteX0" fmla="*/ 0 w 1658901"/>
              <a:gd name="connsiteY0" fmla="*/ 1 h 6049303"/>
              <a:gd name="connsiteX1" fmla="*/ 213964 w 1658901"/>
              <a:gd name="connsiteY1" fmla="*/ 6049304 h 6049303"/>
              <a:gd name="connsiteX2" fmla="*/ 1658901 w 1658901"/>
              <a:gd name="connsiteY2" fmla="*/ 6046137 h 6049303"/>
              <a:gd name="connsiteX3" fmla="*/ 949231 w 1658901"/>
              <a:gd name="connsiteY3" fmla="*/ 51806 h 6049303"/>
              <a:gd name="connsiteX4" fmla="*/ 0 w 1658901"/>
              <a:gd name="connsiteY4" fmla="*/ 1 h 6049303"/>
              <a:gd name="connsiteX0" fmla="*/ 0 w 1669545"/>
              <a:gd name="connsiteY0" fmla="*/ 0 h 6065314"/>
              <a:gd name="connsiteX1" fmla="*/ 224608 w 1669545"/>
              <a:gd name="connsiteY1" fmla="*/ 6065313 h 6065314"/>
              <a:gd name="connsiteX2" fmla="*/ 1669545 w 1669545"/>
              <a:gd name="connsiteY2" fmla="*/ 6062146 h 6065314"/>
              <a:gd name="connsiteX3" fmla="*/ 959875 w 1669545"/>
              <a:gd name="connsiteY3" fmla="*/ 67815 h 6065314"/>
              <a:gd name="connsiteX4" fmla="*/ 0 w 1669545"/>
              <a:gd name="connsiteY4" fmla="*/ 0 h 60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545" h="6065314">
                <a:moveTo>
                  <a:pt x="0" y="0"/>
                </a:moveTo>
                <a:lnTo>
                  <a:pt x="224608" y="6065313"/>
                </a:lnTo>
                <a:lnTo>
                  <a:pt x="1669545" y="6062146"/>
                </a:lnTo>
                <a:lnTo>
                  <a:pt x="959875" y="67815"/>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endParaRPr lang="en-US" smtClean="0">
              <a:solidFill>
                <a:srgbClr val="FFFFFF"/>
              </a:solidFill>
              <a:cs typeface="ＭＳ Ｐゴシック" charset="0"/>
            </a:endParaRPr>
          </a:p>
        </p:txBody>
      </p:sp>
      <p:sp>
        <p:nvSpPr>
          <p:cNvPr id="17" name="Freeform 16"/>
          <p:cNvSpPr/>
          <p:nvPr/>
        </p:nvSpPr>
        <p:spPr>
          <a:xfrm rot="422899">
            <a:off x="5816249" y="1518731"/>
            <a:ext cx="2500068" cy="4223893"/>
          </a:xfrm>
          <a:custGeom>
            <a:avLst/>
            <a:gdLst>
              <a:gd name="connsiteX0" fmla="*/ 0 w 3174838"/>
              <a:gd name="connsiteY0" fmla="*/ 0 h 5751570"/>
              <a:gd name="connsiteX1" fmla="*/ 1232584 w 3174838"/>
              <a:gd name="connsiteY1" fmla="*/ 5751570 h 5751570"/>
              <a:gd name="connsiteX2" fmla="*/ 3174838 w 3174838"/>
              <a:gd name="connsiteY2" fmla="*/ 5154004 h 5751570"/>
              <a:gd name="connsiteX3" fmla="*/ 0 w 3174838"/>
              <a:gd name="connsiteY3" fmla="*/ 0 h 5751570"/>
              <a:gd name="connsiteX0" fmla="*/ 0 w 3174838"/>
              <a:gd name="connsiteY0" fmla="*/ 0 h 5751570"/>
              <a:gd name="connsiteX1" fmla="*/ 1232584 w 3174838"/>
              <a:gd name="connsiteY1" fmla="*/ 5751570 h 5751570"/>
              <a:gd name="connsiteX2" fmla="*/ 3174838 w 3174838"/>
              <a:gd name="connsiteY2" fmla="*/ 5154004 h 5751570"/>
              <a:gd name="connsiteX3" fmla="*/ 522914 w 3174838"/>
              <a:gd name="connsiteY3" fmla="*/ 859001 h 5751570"/>
              <a:gd name="connsiteX4" fmla="*/ 0 w 3174838"/>
              <a:gd name="connsiteY4" fmla="*/ 0 h 5751570"/>
              <a:gd name="connsiteX0" fmla="*/ 0 w 3174838"/>
              <a:gd name="connsiteY0" fmla="*/ 224087 h 5975657"/>
              <a:gd name="connsiteX1" fmla="*/ 1232584 w 3174838"/>
              <a:gd name="connsiteY1" fmla="*/ 5975657 h 5975657"/>
              <a:gd name="connsiteX2" fmla="*/ 3174838 w 3174838"/>
              <a:gd name="connsiteY2" fmla="*/ 5378091 h 5975657"/>
              <a:gd name="connsiteX3" fmla="*/ 709669 w 3174838"/>
              <a:gd name="connsiteY3" fmla="*/ 0 h 5975657"/>
              <a:gd name="connsiteX4" fmla="*/ 0 w 3174838"/>
              <a:gd name="connsiteY4" fmla="*/ 224087 h 5975657"/>
              <a:gd name="connsiteX0" fmla="*/ 0 w 3174838"/>
              <a:gd name="connsiteY0" fmla="*/ 224087 h 5994331"/>
              <a:gd name="connsiteX1" fmla="*/ 0 w 3174838"/>
              <a:gd name="connsiteY1" fmla="*/ 5994331 h 5994331"/>
              <a:gd name="connsiteX2" fmla="*/ 3174838 w 3174838"/>
              <a:gd name="connsiteY2" fmla="*/ 5378091 h 5994331"/>
              <a:gd name="connsiteX3" fmla="*/ 709669 w 3174838"/>
              <a:gd name="connsiteY3" fmla="*/ 0 h 5994331"/>
              <a:gd name="connsiteX4" fmla="*/ 0 w 3174838"/>
              <a:gd name="connsiteY4" fmla="*/ 224087 h 5994331"/>
              <a:gd name="connsiteX0" fmla="*/ 0 w 3380269"/>
              <a:gd name="connsiteY0" fmla="*/ 0 h 6050353"/>
              <a:gd name="connsiteX1" fmla="*/ 205431 w 3380269"/>
              <a:gd name="connsiteY1" fmla="*/ 6050353 h 6050353"/>
              <a:gd name="connsiteX2" fmla="*/ 3380269 w 3380269"/>
              <a:gd name="connsiteY2" fmla="*/ 5434113 h 6050353"/>
              <a:gd name="connsiteX3" fmla="*/ 915100 w 3380269"/>
              <a:gd name="connsiteY3" fmla="*/ 56022 h 6050353"/>
              <a:gd name="connsiteX4" fmla="*/ 0 w 3380269"/>
              <a:gd name="connsiteY4" fmla="*/ 0 h 6050353"/>
              <a:gd name="connsiteX0" fmla="*/ 0 w 1624770"/>
              <a:gd name="connsiteY0" fmla="*/ 0 h 6050353"/>
              <a:gd name="connsiteX1" fmla="*/ 205431 w 1624770"/>
              <a:gd name="connsiteY1" fmla="*/ 6050353 h 6050353"/>
              <a:gd name="connsiteX2" fmla="*/ 1624770 w 1624770"/>
              <a:gd name="connsiteY2" fmla="*/ 6050353 h 6050353"/>
              <a:gd name="connsiteX3" fmla="*/ 915100 w 1624770"/>
              <a:gd name="connsiteY3" fmla="*/ 56022 h 6050353"/>
              <a:gd name="connsiteX4" fmla="*/ 0 w 1624770"/>
              <a:gd name="connsiteY4" fmla="*/ 0 h 6050353"/>
              <a:gd name="connsiteX0" fmla="*/ 0 w 2969408"/>
              <a:gd name="connsiteY0" fmla="*/ 0 h 6330462"/>
              <a:gd name="connsiteX1" fmla="*/ 1550069 w 2969408"/>
              <a:gd name="connsiteY1" fmla="*/ 6330462 h 6330462"/>
              <a:gd name="connsiteX2" fmla="*/ 2969408 w 2969408"/>
              <a:gd name="connsiteY2" fmla="*/ 6330462 h 6330462"/>
              <a:gd name="connsiteX3" fmla="*/ 2259738 w 2969408"/>
              <a:gd name="connsiteY3" fmla="*/ 336131 h 6330462"/>
              <a:gd name="connsiteX4" fmla="*/ 0 w 2969408"/>
              <a:gd name="connsiteY4" fmla="*/ 0 h 6330462"/>
              <a:gd name="connsiteX0" fmla="*/ 0 w 2969408"/>
              <a:gd name="connsiteY0" fmla="*/ 0 h 6330462"/>
              <a:gd name="connsiteX1" fmla="*/ 2072984 w 2969408"/>
              <a:gd name="connsiteY1" fmla="*/ 5490135 h 6330462"/>
              <a:gd name="connsiteX2" fmla="*/ 2969408 w 2969408"/>
              <a:gd name="connsiteY2" fmla="*/ 6330462 h 6330462"/>
              <a:gd name="connsiteX3" fmla="*/ 2259738 w 2969408"/>
              <a:gd name="connsiteY3" fmla="*/ 336131 h 6330462"/>
              <a:gd name="connsiteX4" fmla="*/ 0 w 2969408"/>
              <a:gd name="connsiteY4" fmla="*/ 0 h 6330462"/>
              <a:gd name="connsiteX0" fmla="*/ 0 w 3249541"/>
              <a:gd name="connsiteY0" fmla="*/ 0 h 5490135"/>
              <a:gd name="connsiteX1" fmla="*/ 2072984 w 3249541"/>
              <a:gd name="connsiteY1" fmla="*/ 5490135 h 5490135"/>
              <a:gd name="connsiteX2" fmla="*/ 3249541 w 3249541"/>
              <a:gd name="connsiteY2" fmla="*/ 5452787 h 5490135"/>
              <a:gd name="connsiteX3" fmla="*/ 2259738 w 3249541"/>
              <a:gd name="connsiteY3" fmla="*/ 336131 h 5490135"/>
              <a:gd name="connsiteX4" fmla="*/ 0 w 3249541"/>
              <a:gd name="connsiteY4" fmla="*/ 0 h 5490135"/>
              <a:gd name="connsiteX0" fmla="*/ 0 w 3249541"/>
              <a:gd name="connsiteY0" fmla="*/ 0 h 5490135"/>
              <a:gd name="connsiteX1" fmla="*/ 2072984 w 3249541"/>
              <a:gd name="connsiteY1" fmla="*/ 5490135 h 5490135"/>
              <a:gd name="connsiteX2" fmla="*/ 3249541 w 3249541"/>
              <a:gd name="connsiteY2" fmla="*/ 5452787 h 5490135"/>
              <a:gd name="connsiteX3" fmla="*/ 1288611 w 3249541"/>
              <a:gd name="connsiteY3" fmla="*/ 205414 h 5490135"/>
              <a:gd name="connsiteX4" fmla="*/ 0 w 3249541"/>
              <a:gd name="connsiteY4" fmla="*/ 0 h 5490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9541" h="5490135">
                <a:moveTo>
                  <a:pt x="0" y="0"/>
                </a:moveTo>
                <a:lnTo>
                  <a:pt x="2072984" y="5490135"/>
                </a:lnTo>
                <a:lnTo>
                  <a:pt x="3249541" y="5452787"/>
                </a:lnTo>
                <a:lnTo>
                  <a:pt x="1288611" y="205414"/>
                </a:lnTo>
                <a:lnTo>
                  <a:pt x="0" y="0"/>
                </a:lnTo>
                <a:close/>
              </a:path>
            </a:pathLst>
          </a:custGeom>
          <a:gradFill flip="none" rotWithShape="1">
            <a:gsLst>
              <a:gs pos="55000">
                <a:schemeClr val="bg2">
                  <a:lumMod val="75000"/>
                  <a:alpha val="0"/>
                </a:schemeClr>
              </a:gs>
              <a:gs pos="100000">
                <a:schemeClr val="tx1">
                  <a:lumMod val="75000"/>
                  <a:lumOff val="25000"/>
                  <a:alpha val="37000"/>
                </a:schemeClr>
              </a:gs>
            </a:gsLst>
            <a:lin ang="1044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endParaRPr lang="en-US" smtClean="0">
              <a:solidFill>
                <a:srgbClr val="FFFFFF"/>
              </a:solidFill>
              <a:cs typeface="ＭＳ Ｐゴシック" charset="0"/>
            </a:endParaRPr>
          </a:p>
        </p:txBody>
      </p:sp>
      <p:sp>
        <p:nvSpPr>
          <p:cNvPr id="22" name="Freeform 21"/>
          <p:cNvSpPr>
            <a:spLocks/>
          </p:cNvSpPr>
          <p:nvPr/>
        </p:nvSpPr>
        <p:spPr bwMode="auto">
          <a:xfrm rot="180388" flipH="1">
            <a:off x="4040188" y="1995488"/>
            <a:ext cx="2433637" cy="1306512"/>
          </a:xfrm>
          <a:custGeom>
            <a:avLst/>
            <a:gdLst>
              <a:gd name="T0" fmla="*/ 5623510 w 1840794"/>
              <a:gd name="T1" fmla="*/ 1304525 h 1307175"/>
              <a:gd name="T2" fmla="*/ 1825683 w 1840794"/>
              <a:gd name="T3" fmla="*/ 596354 h 1307175"/>
              <a:gd name="T4" fmla="*/ 0 w 1840794"/>
              <a:gd name="T5" fmla="*/ 0 h 1307175"/>
              <a:gd name="T6" fmla="*/ 0 60000 65536"/>
              <a:gd name="T7" fmla="*/ 0 60000 65536"/>
              <a:gd name="T8" fmla="*/ 0 60000 65536"/>
              <a:gd name="T9" fmla="*/ 0 w 1840794"/>
              <a:gd name="T10" fmla="*/ 0 h 1307175"/>
              <a:gd name="T11" fmla="*/ 1840794 w 1840794"/>
              <a:gd name="T12" fmla="*/ 1307175 h 1307175"/>
            </a:gdLst>
            <a:ahLst/>
            <a:cxnLst>
              <a:cxn ang="T6">
                <a:pos x="T0" y="T1"/>
              </a:cxn>
              <a:cxn ang="T7">
                <a:pos x="T2" y="T3"/>
              </a:cxn>
              <a:cxn ang="T8">
                <a:pos x="T4" y="T5"/>
              </a:cxn>
            </a:cxnLst>
            <a:rect l="T9" t="T10" r="T11" b="T12"/>
            <a:pathLst>
              <a:path w="1840794" h="1307175">
                <a:moveTo>
                  <a:pt x="1840794" y="1307175"/>
                </a:moveTo>
                <a:cubicBezTo>
                  <a:pt x="1624853" y="843439"/>
                  <a:pt x="904416" y="815428"/>
                  <a:pt x="597617" y="597566"/>
                </a:cubicBezTo>
                <a:cubicBezTo>
                  <a:pt x="290818" y="379704"/>
                  <a:pt x="0" y="0"/>
                  <a:pt x="0" y="0"/>
                </a:cubicBezTo>
              </a:path>
            </a:pathLst>
          </a:custGeom>
          <a:noFill/>
          <a:ln w="76200">
            <a:solidFill>
              <a:srgbClr val="FFA900"/>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cs typeface="Arial" charset="0"/>
            </a:endParaRPr>
          </a:p>
        </p:txBody>
      </p:sp>
      <p:sp>
        <p:nvSpPr>
          <p:cNvPr id="4" name="Freeform 3"/>
          <p:cNvSpPr>
            <a:spLocks/>
          </p:cNvSpPr>
          <p:nvPr/>
        </p:nvSpPr>
        <p:spPr bwMode="auto">
          <a:xfrm>
            <a:off x="3990975" y="1906588"/>
            <a:ext cx="508000" cy="1212850"/>
          </a:xfrm>
          <a:custGeom>
            <a:avLst/>
            <a:gdLst>
              <a:gd name="T0" fmla="*/ 0 w 508429"/>
              <a:gd name="T1" fmla="*/ 1209990 h 1213805"/>
              <a:gd name="T2" fmla="*/ 465314 w 508429"/>
              <a:gd name="T3" fmla="*/ 390919 h 1213805"/>
              <a:gd name="T4" fmla="*/ 483927 w 508429"/>
              <a:gd name="T5" fmla="*/ 0 h 1213805"/>
              <a:gd name="T6" fmla="*/ 0 60000 65536"/>
              <a:gd name="T7" fmla="*/ 0 60000 65536"/>
              <a:gd name="T8" fmla="*/ 0 60000 65536"/>
              <a:gd name="T9" fmla="*/ 0 w 508429"/>
              <a:gd name="T10" fmla="*/ 0 h 1213805"/>
              <a:gd name="T11" fmla="*/ 508429 w 508429"/>
              <a:gd name="T12" fmla="*/ 1213805 h 1213805"/>
            </a:gdLst>
            <a:ahLst/>
            <a:cxnLst>
              <a:cxn ang="T6">
                <a:pos x="T0" y="T1"/>
              </a:cxn>
              <a:cxn ang="T7">
                <a:pos x="T2" y="T3"/>
              </a:cxn>
              <a:cxn ang="T8">
                <a:pos x="T4" y="T5"/>
              </a:cxn>
            </a:cxnLst>
            <a:rect l="T9" t="T10" r="T11" b="T12"/>
            <a:pathLst>
              <a:path w="508429" h="1213805">
                <a:moveTo>
                  <a:pt x="0" y="1213805"/>
                </a:moveTo>
                <a:cubicBezTo>
                  <a:pt x="192980" y="904129"/>
                  <a:pt x="385961" y="594453"/>
                  <a:pt x="466888" y="392152"/>
                </a:cubicBezTo>
                <a:cubicBezTo>
                  <a:pt x="547815" y="189851"/>
                  <a:pt x="485564" y="0"/>
                  <a:pt x="485564" y="0"/>
                </a:cubicBezTo>
              </a:path>
            </a:pathLst>
          </a:custGeom>
          <a:noFill/>
          <a:ln w="76200">
            <a:solidFill>
              <a:srgbClr val="604A7B"/>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cs typeface="Arial" charset="0"/>
            </a:endParaRPr>
          </a:p>
        </p:txBody>
      </p:sp>
      <p:sp>
        <p:nvSpPr>
          <p:cNvPr id="20" name="Freeform 19"/>
          <p:cNvSpPr>
            <a:spLocks/>
          </p:cNvSpPr>
          <p:nvPr/>
        </p:nvSpPr>
        <p:spPr bwMode="auto">
          <a:xfrm rot="180388">
            <a:off x="2287588" y="1885950"/>
            <a:ext cx="1712912" cy="3641725"/>
          </a:xfrm>
          <a:custGeom>
            <a:avLst/>
            <a:gdLst>
              <a:gd name="T0" fmla="*/ 1103216 w 1712384"/>
              <a:gd name="T1" fmla="*/ 3642651 h 3641416"/>
              <a:gd name="T2" fmla="*/ 1701569 w 1712384"/>
              <a:gd name="T3" fmla="*/ 1270259 h 3641416"/>
              <a:gd name="T4" fmla="*/ 598353 w 1712384"/>
              <a:gd name="T5" fmla="*/ 504368 h 3641416"/>
              <a:gd name="T6" fmla="*/ 0 w 1712384"/>
              <a:gd name="T7" fmla="*/ 0 h 3641416"/>
              <a:gd name="T8" fmla="*/ 0 60000 65536"/>
              <a:gd name="T9" fmla="*/ 0 60000 65536"/>
              <a:gd name="T10" fmla="*/ 0 60000 65536"/>
              <a:gd name="T11" fmla="*/ 0 60000 65536"/>
              <a:gd name="T12" fmla="*/ 0 w 1712384"/>
              <a:gd name="T13" fmla="*/ 0 h 3641416"/>
              <a:gd name="T14" fmla="*/ 1712384 w 1712384"/>
              <a:gd name="T15" fmla="*/ 3641416 h 3641416"/>
            </a:gdLst>
            <a:ahLst/>
            <a:cxnLst>
              <a:cxn ang="T8">
                <a:pos x="T0" y="T1"/>
              </a:cxn>
              <a:cxn ang="T9">
                <a:pos x="T2" y="T3"/>
              </a:cxn>
              <a:cxn ang="T10">
                <a:pos x="T4" y="T5"/>
              </a:cxn>
              <a:cxn ang="T11">
                <a:pos x="T6" y="T7"/>
              </a:cxn>
            </a:cxnLst>
            <a:rect l="T12" t="T13" r="T14" b="T15"/>
            <a:pathLst>
              <a:path w="1712384" h="3641416">
                <a:moveTo>
                  <a:pt x="1101856" y="3641416"/>
                </a:moveTo>
                <a:cubicBezTo>
                  <a:pt x="1442684" y="2717056"/>
                  <a:pt x="1783512" y="1792697"/>
                  <a:pt x="1699472" y="1269827"/>
                </a:cubicBezTo>
                <a:cubicBezTo>
                  <a:pt x="1615432" y="746957"/>
                  <a:pt x="880862" y="715834"/>
                  <a:pt x="597617" y="504196"/>
                </a:cubicBezTo>
                <a:cubicBezTo>
                  <a:pt x="314372" y="292558"/>
                  <a:pt x="0" y="0"/>
                  <a:pt x="0" y="0"/>
                </a:cubicBezTo>
              </a:path>
            </a:pathLst>
          </a:custGeom>
          <a:noFill/>
          <a:ln w="76200">
            <a:solidFill>
              <a:srgbClr val="953735"/>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cs typeface="Arial" charset="0"/>
            </a:endParaRPr>
          </a:p>
        </p:txBody>
      </p:sp>
      <p:grpSp>
        <p:nvGrpSpPr>
          <p:cNvPr id="13338" name="Group 45"/>
          <p:cNvGrpSpPr>
            <a:grpSpLocks/>
          </p:cNvGrpSpPr>
          <p:nvPr/>
        </p:nvGrpSpPr>
        <p:grpSpPr bwMode="auto">
          <a:xfrm flipH="1">
            <a:off x="6340475" y="3867150"/>
            <a:ext cx="1289050" cy="2573338"/>
            <a:chOff x="1778045" y="1923414"/>
            <a:chExt cx="1895963" cy="3663777"/>
          </a:xfrm>
        </p:grpSpPr>
        <p:grpSp>
          <p:nvGrpSpPr>
            <p:cNvPr id="13354" name="Group 46"/>
            <p:cNvGrpSpPr>
              <a:grpSpLocks/>
            </p:cNvGrpSpPr>
            <p:nvPr/>
          </p:nvGrpSpPr>
          <p:grpSpPr bwMode="auto">
            <a:xfrm>
              <a:off x="1778045" y="1923414"/>
              <a:ext cx="1895963" cy="3663777"/>
              <a:chOff x="1778045" y="1923414"/>
              <a:chExt cx="1895963" cy="3663777"/>
            </a:xfrm>
          </p:grpSpPr>
          <p:sp>
            <p:nvSpPr>
              <p:cNvPr id="41" name="Oval 40"/>
              <p:cNvSpPr/>
              <p:nvPr/>
            </p:nvSpPr>
            <p:spPr bwMode="auto">
              <a:xfrm>
                <a:off x="2067576" y="5358911"/>
                <a:ext cx="674794" cy="228280"/>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0000"/>
                  </a:solidFill>
                  <a:latin typeface="Calibri" charset="0"/>
                  <a:ea typeface="ＭＳ Ｐゴシック" charset="0"/>
                  <a:cs typeface="ＭＳ Ｐゴシック" charset="0"/>
                </a:endParaRPr>
              </a:p>
            </p:txBody>
          </p:sp>
          <p:sp>
            <p:nvSpPr>
              <p:cNvPr id="42" name="Oval 41"/>
              <p:cNvSpPr/>
              <p:nvPr/>
            </p:nvSpPr>
            <p:spPr bwMode="auto">
              <a:xfrm>
                <a:off x="2700342" y="5358911"/>
                <a:ext cx="674795" cy="228280"/>
              </a:xfrm>
              <a:prstGeom prst="ellipse">
                <a:avLst/>
              </a:prstGeom>
              <a:gradFill flip="none" rotWithShape="1">
                <a:gsLst>
                  <a:gs pos="0">
                    <a:schemeClr val="tx1">
                      <a:alpha val="52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0000"/>
                  </a:solidFill>
                  <a:latin typeface="Calibri" charset="0"/>
                  <a:ea typeface="ＭＳ Ｐゴシック" charset="0"/>
                  <a:cs typeface="ＭＳ Ｐゴシック" charset="0"/>
                </a:endParaRPr>
              </a:p>
            </p:txBody>
          </p:sp>
          <p:sp>
            <p:nvSpPr>
              <p:cNvPr id="43" name="Freeform 42"/>
              <p:cNvSpPr/>
              <p:nvPr/>
            </p:nvSpPr>
            <p:spPr>
              <a:xfrm>
                <a:off x="1778045" y="1923414"/>
                <a:ext cx="1895963" cy="3560204"/>
              </a:xfrm>
              <a:custGeom>
                <a:avLst/>
                <a:gdLst>
                  <a:gd name="connsiteX0" fmla="*/ 1401263 w 2840700"/>
                  <a:gd name="connsiteY0" fmla="*/ 36185 h 5581155"/>
                  <a:gd name="connsiteX1" fmla="*/ 803646 w 2840700"/>
                  <a:gd name="connsiteY1" fmla="*/ 278946 h 5581155"/>
                  <a:gd name="connsiteX2" fmla="*/ 878348 w 2840700"/>
                  <a:gd name="connsiteY2" fmla="*/ 1044577 h 5581155"/>
                  <a:gd name="connsiteX3" fmla="*/ 1214508 w 2840700"/>
                  <a:gd name="connsiteY3" fmla="*/ 1343360 h 5581155"/>
                  <a:gd name="connsiteX4" fmla="*/ 635567 w 2840700"/>
                  <a:gd name="connsiteY4" fmla="*/ 1642143 h 5581155"/>
                  <a:gd name="connsiteX5" fmla="*/ 599 w 2840700"/>
                  <a:gd name="connsiteY5" fmla="*/ 2333078 h 5581155"/>
                  <a:gd name="connsiteX6" fmla="*/ 523514 w 2840700"/>
                  <a:gd name="connsiteY6" fmla="*/ 3248100 h 5581155"/>
                  <a:gd name="connsiteX7" fmla="*/ 710269 w 2840700"/>
                  <a:gd name="connsiteY7" fmla="*/ 3098709 h 5581155"/>
                  <a:gd name="connsiteX8" fmla="*/ 523514 w 2840700"/>
                  <a:gd name="connsiteY8" fmla="*/ 2519817 h 5581155"/>
                  <a:gd name="connsiteX9" fmla="*/ 822322 w 2840700"/>
                  <a:gd name="connsiteY9" fmla="*/ 2351752 h 5581155"/>
                  <a:gd name="connsiteX10" fmla="*/ 710269 w 2840700"/>
                  <a:gd name="connsiteY10" fmla="*/ 3509535 h 5581155"/>
                  <a:gd name="connsiteX11" fmla="*/ 710269 w 2840700"/>
                  <a:gd name="connsiteY11" fmla="*/ 5283559 h 5581155"/>
                  <a:gd name="connsiteX12" fmla="*/ 1065104 w 2840700"/>
                  <a:gd name="connsiteY12" fmla="*/ 5432950 h 5581155"/>
                  <a:gd name="connsiteX13" fmla="*/ 1494641 w 2840700"/>
                  <a:gd name="connsiteY13" fmla="*/ 4144449 h 5581155"/>
                  <a:gd name="connsiteX14" fmla="*/ 1886826 w 2840700"/>
                  <a:gd name="connsiteY14" fmla="*/ 5451624 h 5581155"/>
                  <a:gd name="connsiteX15" fmla="*/ 2148284 w 2840700"/>
                  <a:gd name="connsiteY15" fmla="*/ 5470298 h 5581155"/>
                  <a:gd name="connsiteX16" fmla="*/ 2279012 w 2840700"/>
                  <a:gd name="connsiteY16" fmla="*/ 4891406 h 5581155"/>
                  <a:gd name="connsiteX17" fmla="*/ 2185635 w 2840700"/>
                  <a:gd name="connsiteY17" fmla="*/ 2202360 h 5581155"/>
                  <a:gd name="connsiteX18" fmla="*/ 2839278 w 2840700"/>
                  <a:gd name="connsiteY18" fmla="*/ 1063251 h 5581155"/>
                  <a:gd name="connsiteX19" fmla="*/ 1980204 w 2840700"/>
                  <a:gd name="connsiteY19" fmla="*/ 110881 h 5581155"/>
                  <a:gd name="connsiteX20" fmla="*/ 1774773 w 2840700"/>
                  <a:gd name="connsiteY20" fmla="*/ 222924 h 5581155"/>
                  <a:gd name="connsiteX21" fmla="*/ 2110933 w 2840700"/>
                  <a:gd name="connsiteY21" fmla="*/ 783142 h 5581155"/>
                  <a:gd name="connsiteX22" fmla="*/ 2166959 w 2840700"/>
                  <a:gd name="connsiteY22" fmla="*/ 1081925 h 5581155"/>
                  <a:gd name="connsiteX23" fmla="*/ 1718747 w 2840700"/>
                  <a:gd name="connsiteY23" fmla="*/ 1268664 h 5581155"/>
                  <a:gd name="connsiteX24" fmla="*/ 1756098 w 2840700"/>
                  <a:gd name="connsiteY24" fmla="*/ 1156620 h 5581155"/>
                  <a:gd name="connsiteX25" fmla="*/ 1924177 w 2840700"/>
                  <a:gd name="connsiteY25" fmla="*/ 876512 h 5581155"/>
                  <a:gd name="connsiteX26" fmla="*/ 1700071 w 2840700"/>
                  <a:gd name="connsiteY26" fmla="*/ 92207 h 5581155"/>
                  <a:gd name="connsiteX27" fmla="*/ 1401263 w 2840700"/>
                  <a:gd name="connsiteY27" fmla="*/ 36185 h 5581155"/>
                  <a:gd name="connsiteX0" fmla="*/ 1401263 w 2840707"/>
                  <a:gd name="connsiteY0" fmla="*/ 36185 h 5604632"/>
                  <a:gd name="connsiteX1" fmla="*/ 803646 w 2840707"/>
                  <a:gd name="connsiteY1" fmla="*/ 278946 h 5604632"/>
                  <a:gd name="connsiteX2" fmla="*/ 878348 w 2840707"/>
                  <a:gd name="connsiteY2" fmla="*/ 1044577 h 5604632"/>
                  <a:gd name="connsiteX3" fmla="*/ 1214508 w 2840707"/>
                  <a:gd name="connsiteY3" fmla="*/ 1343360 h 5604632"/>
                  <a:gd name="connsiteX4" fmla="*/ 635567 w 2840707"/>
                  <a:gd name="connsiteY4" fmla="*/ 1642143 h 5604632"/>
                  <a:gd name="connsiteX5" fmla="*/ 599 w 2840707"/>
                  <a:gd name="connsiteY5" fmla="*/ 2333078 h 5604632"/>
                  <a:gd name="connsiteX6" fmla="*/ 523514 w 2840707"/>
                  <a:gd name="connsiteY6" fmla="*/ 3248100 h 5604632"/>
                  <a:gd name="connsiteX7" fmla="*/ 710269 w 2840707"/>
                  <a:gd name="connsiteY7" fmla="*/ 3098709 h 5604632"/>
                  <a:gd name="connsiteX8" fmla="*/ 523514 w 2840707"/>
                  <a:gd name="connsiteY8" fmla="*/ 2519817 h 5604632"/>
                  <a:gd name="connsiteX9" fmla="*/ 822322 w 2840707"/>
                  <a:gd name="connsiteY9" fmla="*/ 2351752 h 5604632"/>
                  <a:gd name="connsiteX10" fmla="*/ 710269 w 2840707"/>
                  <a:gd name="connsiteY10" fmla="*/ 3509535 h 5604632"/>
                  <a:gd name="connsiteX11" fmla="*/ 710269 w 2840707"/>
                  <a:gd name="connsiteY11" fmla="*/ 5283559 h 5604632"/>
                  <a:gd name="connsiteX12" fmla="*/ 1065104 w 2840707"/>
                  <a:gd name="connsiteY12" fmla="*/ 5432950 h 5604632"/>
                  <a:gd name="connsiteX13" fmla="*/ 1494641 w 2840707"/>
                  <a:gd name="connsiteY13" fmla="*/ 4144449 h 5604632"/>
                  <a:gd name="connsiteX14" fmla="*/ 1886826 w 2840707"/>
                  <a:gd name="connsiteY14" fmla="*/ 5451624 h 5604632"/>
                  <a:gd name="connsiteX15" fmla="*/ 2148284 w 2840707"/>
                  <a:gd name="connsiteY15" fmla="*/ 5470298 h 5604632"/>
                  <a:gd name="connsiteX16" fmla="*/ 2260336 w 2840707"/>
                  <a:gd name="connsiteY16" fmla="*/ 4480580 h 5604632"/>
                  <a:gd name="connsiteX17" fmla="*/ 2185635 w 2840707"/>
                  <a:gd name="connsiteY17" fmla="*/ 2202360 h 5604632"/>
                  <a:gd name="connsiteX18" fmla="*/ 2839278 w 2840707"/>
                  <a:gd name="connsiteY18" fmla="*/ 1063251 h 5604632"/>
                  <a:gd name="connsiteX19" fmla="*/ 1980204 w 2840707"/>
                  <a:gd name="connsiteY19" fmla="*/ 110881 h 5604632"/>
                  <a:gd name="connsiteX20" fmla="*/ 1774773 w 2840707"/>
                  <a:gd name="connsiteY20" fmla="*/ 222924 h 5604632"/>
                  <a:gd name="connsiteX21" fmla="*/ 2110933 w 2840707"/>
                  <a:gd name="connsiteY21" fmla="*/ 783142 h 5604632"/>
                  <a:gd name="connsiteX22" fmla="*/ 2166959 w 2840707"/>
                  <a:gd name="connsiteY22" fmla="*/ 1081925 h 5604632"/>
                  <a:gd name="connsiteX23" fmla="*/ 1718747 w 2840707"/>
                  <a:gd name="connsiteY23" fmla="*/ 1268664 h 5604632"/>
                  <a:gd name="connsiteX24" fmla="*/ 1756098 w 2840707"/>
                  <a:gd name="connsiteY24" fmla="*/ 1156620 h 5604632"/>
                  <a:gd name="connsiteX25" fmla="*/ 1924177 w 2840707"/>
                  <a:gd name="connsiteY25" fmla="*/ 876512 h 5604632"/>
                  <a:gd name="connsiteX26" fmla="*/ 1700071 w 2840707"/>
                  <a:gd name="connsiteY26" fmla="*/ 92207 h 5604632"/>
                  <a:gd name="connsiteX27" fmla="*/ 1401263 w 2840707"/>
                  <a:gd name="connsiteY27" fmla="*/ 36185 h 5604632"/>
                  <a:gd name="connsiteX0" fmla="*/ 1401263 w 2840707"/>
                  <a:gd name="connsiteY0" fmla="*/ 36185 h 5631845"/>
                  <a:gd name="connsiteX1" fmla="*/ 803646 w 2840707"/>
                  <a:gd name="connsiteY1" fmla="*/ 278946 h 5631845"/>
                  <a:gd name="connsiteX2" fmla="*/ 878348 w 2840707"/>
                  <a:gd name="connsiteY2" fmla="*/ 1044577 h 5631845"/>
                  <a:gd name="connsiteX3" fmla="*/ 1214508 w 2840707"/>
                  <a:gd name="connsiteY3" fmla="*/ 1343360 h 5631845"/>
                  <a:gd name="connsiteX4" fmla="*/ 635567 w 2840707"/>
                  <a:gd name="connsiteY4" fmla="*/ 1642143 h 5631845"/>
                  <a:gd name="connsiteX5" fmla="*/ 599 w 2840707"/>
                  <a:gd name="connsiteY5" fmla="*/ 2333078 h 5631845"/>
                  <a:gd name="connsiteX6" fmla="*/ 523514 w 2840707"/>
                  <a:gd name="connsiteY6" fmla="*/ 3248100 h 5631845"/>
                  <a:gd name="connsiteX7" fmla="*/ 710269 w 2840707"/>
                  <a:gd name="connsiteY7" fmla="*/ 3098709 h 5631845"/>
                  <a:gd name="connsiteX8" fmla="*/ 523514 w 2840707"/>
                  <a:gd name="connsiteY8" fmla="*/ 2519817 h 5631845"/>
                  <a:gd name="connsiteX9" fmla="*/ 822322 w 2840707"/>
                  <a:gd name="connsiteY9" fmla="*/ 2351752 h 5631845"/>
                  <a:gd name="connsiteX10" fmla="*/ 710269 w 2840707"/>
                  <a:gd name="connsiteY10" fmla="*/ 3509535 h 5631845"/>
                  <a:gd name="connsiteX11" fmla="*/ 710269 w 2840707"/>
                  <a:gd name="connsiteY11" fmla="*/ 5283559 h 5631845"/>
                  <a:gd name="connsiteX12" fmla="*/ 1065104 w 2840707"/>
                  <a:gd name="connsiteY12" fmla="*/ 5432950 h 5631845"/>
                  <a:gd name="connsiteX13" fmla="*/ 1494641 w 2840707"/>
                  <a:gd name="connsiteY13" fmla="*/ 3733622 h 5631845"/>
                  <a:gd name="connsiteX14" fmla="*/ 1886826 w 2840707"/>
                  <a:gd name="connsiteY14" fmla="*/ 5451624 h 5631845"/>
                  <a:gd name="connsiteX15" fmla="*/ 2148284 w 2840707"/>
                  <a:gd name="connsiteY15" fmla="*/ 5470298 h 5631845"/>
                  <a:gd name="connsiteX16" fmla="*/ 2260336 w 2840707"/>
                  <a:gd name="connsiteY16" fmla="*/ 4480580 h 5631845"/>
                  <a:gd name="connsiteX17" fmla="*/ 2185635 w 2840707"/>
                  <a:gd name="connsiteY17" fmla="*/ 2202360 h 5631845"/>
                  <a:gd name="connsiteX18" fmla="*/ 2839278 w 2840707"/>
                  <a:gd name="connsiteY18" fmla="*/ 1063251 h 5631845"/>
                  <a:gd name="connsiteX19" fmla="*/ 1980204 w 2840707"/>
                  <a:gd name="connsiteY19" fmla="*/ 110881 h 5631845"/>
                  <a:gd name="connsiteX20" fmla="*/ 1774773 w 2840707"/>
                  <a:gd name="connsiteY20" fmla="*/ 222924 h 5631845"/>
                  <a:gd name="connsiteX21" fmla="*/ 2110933 w 2840707"/>
                  <a:gd name="connsiteY21" fmla="*/ 783142 h 5631845"/>
                  <a:gd name="connsiteX22" fmla="*/ 2166959 w 2840707"/>
                  <a:gd name="connsiteY22" fmla="*/ 1081925 h 5631845"/>
                  <a:gd name="connsiteX23" fmla="*/ 1718747 w 2840707"/>
                  <a:gd name="connsiteY23" fmla="*/ 1268664 h 5631845"/>
                  <a:gd name="connsiteX24" fmla="*/ 1756098 w 2840707"/>
                  <a:gd name="connsiteY24" fmla="*/ 1156620 h 5631845"/>
                  <a:gd name="connsiteX25" fmla="*/ 1924177 w 2840707"/>
                  <a:gd name="connsiteY25" fmla="*/ 876512 h 5631845"/>
                  <a:gd name="connsiteX26" fmla="*/ 1700071 w 2840707"/>
                  <a:gd name="connsiteY26" fmla="*/ 92207 h 5631845"/>
                  <a:gd name="connsiteX27" fmla="*/ 1401263 w 2840707"/>
                  <a:gd name="connsiteY27" fmla="*/ 36185 h 5631845"/>
                  <a:gd name="connsiteX0" fmla="*/ 1289210 w 2840707"/>
                  <a:gd name="connsiteY0" fmla="*/ 17982 h 5669664"/>
                  <a:gd name="connsiteX1" fmla="*/ 803646 w 2840707"/>
                  <a:gd name="connsiteY1" fmla="*/ 316765 h 5669664"/>
                  <a:gd name="connsiteX2" fmla="*/ 878348 w 2840707"/>
                  <a:gd name="connsiteY2" fmla="*/ 1082396 h 5669664"/>
                  <a:gd name="connsiteX3" fmla="*/ 1214508 w 2840707"/>
                  <a:gd name="connsiteY3" fmla="*/ 1381179 h 5669664"/>
                  <a:gd name="connsiteX4" fmla="*/ 635567 w 2840707"/>
                  <a:gd name="connsiteY4" fmla="*/ 1679962 h 5669664"/>
                  <a:gd name="connsiteX5" fmla="*/ 599 w 2840707"/>
                  <a:gd name="connsiteY5" fmla="*/ 2370897 h 5669664"/>
                  <a:gd name="connsiteX6" fmla="*/ 523514 w 2840707"/>
                  <a:gd name="connsiteY6" fmla="*/ 3285919 h 5669664"/>
                  <a:gd name="connsiteX7" fmla="*/ 710269 w 2840707"/>
                  <a:gd name="connsiteY7" fmla="*/ 3136528 h 5669664"/>
                  <a:gd name="connsiteX8" fmla="*/ 523514 w 2840707"/>
                  <a:gd name="connsiteY8" fmla="*/ 2557636 h 5669664"/>
                  <a:gd name="connsiteX9" fmla="*/ 822322 w 2840707"/>
                  <a:gd name="connsiteY9" fmla="*/ 2389571 h 5669664"/>
                  <a:gd name="connsiteX10" fmla="*/ 710269 w 2840707"/>
                  <a:gd name="connsiteY10" fmla="*/ 3547354 h 5669664"/>
                  <a:gd name="connsiteX11" fmla="*/ 710269 w 2840707"/>
                  <a:gd name="connsiteY11" fmla="*/ 5321378 h 5669664"/>
                  <a:gd name="connsiteX12" fmla="*/ 1065104 w 2840707"/>
                  <a:gd name="connsiteY12" fmla="*/ 5470769 h 5669664"/>
                  <a:gd name="connsiteX13" fmla="*/ 1494641 w 2840707"/>
                  <a:gd name="connsiteY13" fmla="*/ 3771441 h 5669664"/>
                  <a:gd name="connsiteX14" fmla="*/ 1886826 w 2840707"/>
                  <a:gd name="connsiteY14" fmla="*/ 5489443 h 5669664"/>
                  <a:gd name="connsiteX15" fmla="*/ 2148284 w 2840707"/>
                  <a:gd name="connsiteY15" fmla="*/ 5508117 h 5669664"/>
                  <a:gd name="connsiteX16" fmla="*/ 2260336 w 2840707"/>
                  <a:gd name="connsiteY16" fmla="*/ 4518399 h 5669664"/>
                  <a:gd name="connsiteX17" fmla="*/ 2185635 w 2840707"/>
                  <a:gd name="connsiteY17" fmla="*/ 2240179 h 5669664"/>
                  <a:gd name="connsiteX18" fmla="*/ 2839278 w 2840707"/>
                  <a:gd name="connsiteY18" fmla="*/ 1101070 h 5669664"/>
                  <a:gd name="connsiteX19" fmla="*/ 1980204 w 2840707"/>
                  <a:gd name="connsiteY19" fmla="*/ 148700 h 5669664"/>
                  <a:gd name="connsiteX20" fmla="*/ 1774773 w 2840707"/>
                  <a:gd name="connsiteY20" fmla="*/ 260743 h 5669664"/>
                  <a:gd name="connsiteX21" fmla="*/ 2110933 w 2840707"/>
                  <a:gd name="connsiteY21" fmla="*/ 820961 h 5669664"/>
                  <a:gd name="connsiteX22" fmla="*/ 2166959 w 2840707"/>
                  <a:gd name="connsiteY22" fmla="*/ 1119744 h 5669664"/>
                  <a:gd name="connsiteX23" fmla="*/ 1718747 w 2840707"/>
                  <a:gd name="connsiteY23" fmla="*/ 1306483 h 5669664"/>
                  <a:gd name="connsiteX24" fmla="*/ 1756098 w 2840707"/>
                  <a:gd name="connsiteY24" fmla="*/ 1194439 h 5669664"/>
                  <a:gd name="connsiteX25" fmla="*/ 1924177 w 2840707"/>
                  <a:gd name="connsiteY25" fmla="*/ 914331 h 5669664"/>
                  <a:gd name="connsiteX26" fmla="*/ 1700071 w 2840707"/>
                  <a:gd name="connsiteY26" fmla="*/ 130026 h 5669664"/>
                  <a:gd name="connsiteX27" fmla="*/ 1289210 w 2840707"/>
                  <a:gd name="connsiteY27" fmla="*/ 17982 h 5669664"/>
                  <a:gd name="connsiteX0" fmla="*/ 1289210 w 2840707"/>
                  <a:gd name="connsiteY0" fmla="*/ 17982 h 5669664"/>
                  <a:gd name="connsiteX1" fmla="*/ 803646 w 2840707"/>
                  <a:gd name="connsiteY1" fmla="*/ 316765 h 5669664"/>
                  <a:gd name="connsiteX2" fmla="*/ 878348 w 2840707"/>
                  <a:gd name="connsiteY2" fmla="*/ 1082396 h 5669664"/>
                  <a:gd name="connsiteX3" fmla="*/ 1214508 w 2840707"/>
                  <a:gd name="connsiteY3" fmla="*/ 1381179 h 5669664"/>
                  <a:gd name="connsiteX4" fmla="*/ 635567 w 2840707"/>
                  <a:gd name="connsiteY4" fmla="*/ 1679962 h 5669664"/>
                  <a:gd name="connsiteX5" fmla="*/ 599 w 2840707"/>
                  <a:gd name="connsiteY5" fmla="*/ 2370897 h 5669664"/>
                  <a:gd name="connsiteX6" fmla="*/ 523514 w 2840707"/>
                  <a:gd name="connsiteY6" fmla="*/ 3285919 h 5669664"/>
                  <a:gd name="connsiteX7" fmla="*/ 710269 w 2840707"/>
                  <a:gd name="connsiteY7" fmla="*/ 3136528 h 5669664"/>
                  <a:gd name="connsiteX8" fmla="*/ 523514 w 2840707"/>
                  <a:gd name="connsiteY8" fmla="*/ 2557636 h 5669664"/>
                  <a:gd name="connsiteX9" fmla="*/ 822322 w 2840707"/>
                  <a:gd name="connsiteY9" fmla="*/ 2389571 h 5669664"/>
                  <a:gd name="connsiteX10" fmla="*/ 710269 w 2840707"/>
                  <a:gd name="connsiteY10" fmla="*/ 3547354 h 5669664"/>
                  <a:gd name="connsiteX11" fmla="*/ 710269 w 2840707"/>
                  <a:gd name="connsiteY11" fmla="*/ 5321378 h 5669664"/>
                  <a:gd name="connsiteX12" fmla="*/ 1065104 w 2840707"/>
                  <a:gd name="connsiteY12" fmla="*/ 5470769 h 5669664"/>
                  <a:gd name="connsiteX13" fmla="*/ 1494641 w 2840707"/>
                  <a:gd name="connsiteY13" fmla="*/ 3771441 h 5669664"/>
                  <a:gd name="connsiteX14" fmla="*/ 1886826 w 2840707"/>
                  <a:gd name="connsiteY14" fmla="*/ 5489443 h 5669664"/>
                  <a:gd name="connsiteX15" fmla="*/ 2148284 w 2840707"/>
                  <a:gd name="connsiteY15" fmla="*/ 5508117 h 5669664"/>
                  <a:gd name="connsiteX16" fmla="*/ 2260336 w 2840707"/>
                  <a:gd name="connsiteY16" fmla="*/ 4518399 h 5669664"/>
                  <a:gd name="connsiteX17" fmla="*/ 2185635 w 2840707"/>
                  <a:gd name="connsiteY17" fmla="*/ 2240179 h 5669664"/>
                  <a:gd name="connsiteX18" fmla="*/ 2839278 w 2840707"/>
                  <a:gd name="connsiteY18" fmla="*/ 1101070 h 5669664"/>
                  <a:gd name="connsiteX19" fmla="*/ 1980204 w 2840707"/>
                  <a:gd name="connsiteY19" fmla="*/ 148700 h 5669664"/>
                  <a:gd name="connsiteX20" fmla="*/ 1774773 w 2840707"/>
                  <a:gd name="connsiteY20" fmla="*/ 260743 h 5669664"/>
                  <a:gd name="connsiteX21" fmla="*/ 2110933 w 2840707"/>
                  <a:gd name="connsiteY21" fmla="*/ 820961 h 5669664"/>
                  <a:gd name="connsiteX22" fmla="*/ 2166959 w 2840707"/>
                  <a:gd name="connsiteY22" fmla="*/ 1119744 h 5669664"/>
                  <a:gd name="connsiteX23" fmla="*/ 1718747 w 2840707"/>
                  <a:gd name="connsiteY23" fmla="*/ 1306483 h 5669664"/>
                  <a:gd name="connsiteX24" fmla="*/ 1924177 w 2840707"/>
                  <a:gd name="connsiteY24" fmla="*/ 914331 h 5669664"/>
                  <a:gd name="connsiteX25" fmla="*/ 1700071 w 2840707"/>
                  <a:gd name="connsiteY25" fmla="*/ 130026 h 5669664"/>
                  <a:gd name="connsiteX26" fmla="*/ 1289210 w 2840707"/>
                  <a:gd name="connsiteY26" fmla="*/ 17982 h 566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0707" h="5669664">
                    <a:moveTo>
                      <a:pt x="1289210" y="17982"/>
                    </a:moveTo>
                    <a:cubicBezTo>
                      <a:pt x="1139806" y="49105"/>
                      <a:pt x="872123" y="139363"/>
                      <a:pt x="803646" y="316765"/>
                    </a:cubicBezTo>
                    <a:cubicBezTo>
                      <a:pt x="735169" y="494167"/>
                      <a:pt x="809871" y="904994"/>
                      <a:pt x="878348" y="1082396"/>
                    </a:cubicBezTo>
                    <a:cubicBezTo>
                      <a:pt x="946825" y="1259798"/>
                      <a:pt x="1254971" y="1281585"/>
                      <a:pt x="1214508" y="1381179"/>
                    </a:cubicBezTo>
                    <a:cubicBezTo>
                      <a:pt x="1174045" y="1480773"/>
                      <a:pt x="837885" y="1515009"/>
                      <a:pt x="635567" y="1679962"/>
                    </a:cubicBezTo>
                    <a:cubicBezTo>
                      <a:pt x="433249" y="1844915"/>
                      <a:pt x="19274" y="2103238"/>
                      <a:pt x="599" y="2370897"/>
                    </a:cubicBezTo>
                    <a:cubicBezTo>
                      <a:pt x="-18076" y="2638556"/>
                      <a:pt x="405236" y="3158314"/>
                      <a:pt x="523514" y="3285919"/>
                    </a:cubicBezTo>
                    <a:cubicBezTo>
                      <a:pt x="641792" y="3413524"/>
                      <a:pt x="710269" y="3257908"/>
                      <a:pt x="710269" y="3136528"/>
                    </a:cubicBezTo>
                    <a:cubicBezTo>
                      <a:pt x="710269" y="3015148"/>
                      <a:pt x="504839" y="2682129"/>
                      <a:pt x="523514" y="2557636"/>
                    </a:cubicBezTo>
                    <a:cubicBezTo>
                      <a:pt x="542189" y="2433143"/>
                      <a:pt x="791196" y="2224618"/>
                      <a:pt x="822322" y="2389571"/>
                    </a:cubicBezTo>
                    <a:cubicBezTo>
                      <a:pt x="853448" y="2554524"/>
                      <a:pt x="728944" y="3058720"/>
                      <a:pt x="710269" y="3547354"/>
                    </a:cubicBezTo>
                    <a:cubicBezTo>
                      <a:pt x="691593" y="4035989"/>
                      <a:pt x="651130" y="5000809"/>
                      <a:pt x="710269" y="5321378"/>
                    </a:cubicBezTo>
                    <a:cubicBezTo>
                      <a:pt x="769408" y="5641947"/>
                      <a:pt x="934375" y="5729092"/>
                      <a:pt x="1065104" y="5470769"/>
                    </a:cubicBezTo>
                    <a:cubicBezTo>
                      <a:pt x="1195833" y="5212446"/>
                      <a:pt x="1357687" y="3768329"/>
                      <a:pt x="1494641" y="3771441"/>
                    </a:cubicBezTo>
                    <a:cubicBezTo>
                      <a:pt x="1631595" y="3774553"/>
                      <a:pt x="1777886" y="5199997"/>
                      <a:pt x="1886826" y="5489443"/>
                    </a:cubicBezTo>
                    <a:cubicBezTo>
                      <a:pt x="1995766" y="5778889"/>
                      <a:pt x="2086032" y="5669958"/>
                      <a:pt x="2148284" y="5508117"/>
                    </a:cubicBezTo>
                    <a:cubicBezTo>
                      <a:pt x="2210536" y="5346276"/>
                      <a:pt x="2254111" y="5063055"/>
                      <a:pt x="2260336" y="4518399"/>
                    </a:cubicBezTo>
                    <a:cubicBezTo>
                      <a:pt x="2266561" y="3973743"/>
                      <a:pt x="2089145" y="2809734"/>
                      <a:pt x="2185635" y="2240179"/>
                    </a:cubicBezTo>
                    <a:cubicBezTo>
                      <a:pt x="2282125" y="1670624"/>
                      <a:pt x="2873516" y="1449650"/>
                      <a:pt x="2839278" y="1101070"/>
                    </a:cubicBezTo>
                    <a:cubicBezTo>
                      <a:pt x="2805040" y="752490"/>
                      <a:pt x="2157621" y="288754"/>
                      <a:pt x="1980204" y="148700"/>
                    </a:cubicBezTo>
                    <a:cubicBezTo>
                      <a:pt x="1802787" y="8646"/>
                      <a:pt x="1752985" y="148700"/>
                      <a:pt x="1774773" y="260743"/>
                    </a:cubicBezTo>
                    <a:cubicBezTo>
                      <a:pt x="1796561" y="372786"/>
                      <a:pt x="2045569" y="677794"/>
                      <a:pt x="2110933" y="820961"/>
                    </a:cubicBezTo>
                    <a:cubicBezTo>
                      <a:pt x="2176297" y="964128"/>
                      <a:pt x="2232323" y="1038824"/>
                      <a:pt x="2166959" y="1119744"/>
                    </a:cubicBezTo>
                    <a:cubicBezTo>
                      <a:pt x="2101595" y="1200664"/>
                      <a:pt x="1759211" y="1340718"/>
                      <a:pt x="1718747" y="1306483"/>
                    </a:cubicBezTo>
                    <a:cubicBezTo>
                      <a:pt x="1678283" y="1272248"/>
                      <a:pt x="1927290" y="1110407"/>
                      <a:pt x="1924177" y="914331"/>
                    </a:cubicBezTo>
                    <a:cubicBezTo>
                      <a:pt x="1921064" y="718255"/>
                      <a:pt x="1805899" y="279417"/>
                      <a:pt x="1700071" y="130026"/>
                    </a:cubicBezTo>
                    <a:cubicBezTo>
                      <a:pt x="1594243" y="-19365"/>
                      <a:pt x="1438614" y="-13141"/>
                      <a:pt x="1289210" y="17982"/>
                    </a:cubicBezTo>
                    <a:close/>
                  </a:path>
                </a:pathLst>
              </a:custGeom>
              <a:gradFill flip="none" rotWithShape="1">
                <a:gsLst>
                  <a:gs pos="34000">
                    <a:schemeClr val="tx1">
                      <a:lumMod val="85000"/>
                      <a:lumOff val="15000"/>
                    </a:schemeClr>
                  </a:gs>
                  <a:gs pos="83000">
                    <a:schemeClr val="tx1">
                      <a:lumMod val="95000"/>
                      <a:lumOff val="5000"/>
                    </a:schemeClr>
                  </a:gs>
                  <a:gs pos="1000">
                    <a:schemeClr val="tx1">
                      <a:lumMod val="65000"/>
                      <a:lumOff val="35000"/>
                    </a:schemeClr>
                  </a:gs>
                  <a:gs pos="100000">
                    <a:schemeClr val="tx1">
                      <a:lumMod val="75000"/>
                      <a:lumOff val="25000"/>
                      <a:alpha val="62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Calibri" charset="0"/>
                    <a:ea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endParaRPr lang="en-US" sz="2400" smtClean="0">
                  <a:solidFill>
                    <a:srgbClr val="FFFFFF"/>
                  </a:solidFill>
                  <a:cs typeface="ＭＳ Ｐゴシック" charset="0"/>
                </a:endParaRPr>
              </a:p>
            </p:txBody>
          </p:sp>
        </p:grpSp>
        <p:sp>
          <p:nvSpPr>
            <p:cNvPr id="40" name="Oval 39"/>
            <p:cNvSpPr/>
            <p:nvPr/>
          </p:nvSpPr>
          <p:spPr>
            <a:xfrm rot="21396429">
              <a:off x="2294064" y="1950536"/>
              <a:ext cx="600078" cy="700660"/>
            </a:xfrm>
            <a:prstGeom prst="ellipse">
              <a:avLst/>
            </a:prstGeom>
            <a:gradFill flip="none" rotWithShape="1">
              <a:gsLst>
                <a:gs pos="0">
                  <a:schemeClr val="tx1">
                    <a:lumMod val="50000"/>
                    <a:lumOff val="50000"/>
                    <a:alpha val="48000"/>
                  </a:schemeClr>
                </a:gs>
                <a:gs pos="100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000000"/>
                </a:solidFill>
                <a:latin typeface="Calibri" charset="0"/>
                <a:ea typeface="ＭＳ Ｐゴシック" charset="0"/>
                <a:cs typeface="ＭＳ Ｐゴシック" charset="0"/>
              </a:endParaRPr>
            </a:p>
          </p:txBody>
        </p:sp>
      </p:grpSp>
      <p:grpSp>
        <p:nvGrpSpPr>
          <p:cNvPr id="13339" name="Group 43"/>
          <p:cNvGrpSpPr>
            <a:grpSpLocks/>
          </p:cNvGrpSpPr>
          <p:nvPr/>
        </p:nvGrpSpPr>
        <p:grpSpPr bwMode="auto">
          <a:xfrm>
            <a:off x="1317625" y="622300"/>
            <a:ext cx="6967921" cy="1049338"/>
            <a:chOff x="1317625" y="622300"/>
            <a:chExt cx="6967921" cy="1049338"/>
          </a:xfrm>
        </p:grpSpPr>
        <p:sp>
          <p:nvSpPr>
            <p:cNvPr id="45" name="Rounded Rectangular Callout 44"/>
            <p:cNvSpPr>
              <a:spLocks noChangeArrowheads="1"/>
            </p:cNvSpPr>
            <p:nvPr/>
          </p:nvSpPr>
          <p:spPr bwMode="auto">
            <a:xfrm flipV="1">
              <a:off x="3527425" y="768350"/>
              <a:ext cx="1943100" cy="903288"/>
            </a:xfrm>
            <a:prstGeom prst="wedgeRoundRectCallout">
              <a:avLst>
                <a:gd name="adj1" fmla="val -639"/>
                <a:gd name="adj2" fmla="val -72556"/>
                <a:gd name="adj3" fmla="val 16667"/>
              </a:avLst>
            </a:prstGeom>
            <a:solidFill>
              <a:schemeClr val="bg1"/>
            </a:solidFill>
            <a:ln w="9525">
              <a:solidFill>
                <a:schemeClr val="bg1"/>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sz="1100">
                <a:solidFill>
                  <a:srgbClr val="FFFFFF"/>
                </a:solidFill>
              </a:endParaRPr>
            </a:p>
          </p:txBody>
        </p:sp>
        <p:sp>
          <p:nvSpPr>
            <p:cNvPr id="46" name="Rounded Rectangular Callout 45"/>
            <p:cNvSpPr>
              <a:spLocks noChangeArrowheads="1"/>
            </p:cNvSpPr>
            <p:nvPr/>
          </p:nvSpPr>
          <p:spPr bwMode="auto">
            <a:xfrm flipV="1">
              <a:off x="6062663" y="768350"/>
              <a:ext cx="1943100" cy="903288"/>
            </a:xfrm>
            <a:prstGeom prst="wedgeRoundRectCallout">
              <a:avLst>
                <a:gd name="adj1" fmla="val -24681"/>
                <a:gd name="adj2" fmla="val -87037"/>
                <a:gd name="adj3" fmla="val 16667"/>
              </a:avLst>
            </a:prstGeom>
            <a:solidFill>
              <a:schemeClr val="bg1"/>
            </a:solidFill>
            <a:ln w="9525">
              <a:solidFill>
                <a:schemeClr val="bg1"/>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sz="1100">
                <a:solidFill>
                  <a:srgbClr val="FFFFFF"/>
                </a:solidFill>
              </a:endParaRPr>
            </a:p>
          </p:txBody>
        </p:sp>
        <p:sp>
          <p:nvSpPr>
            <p:cNvPr id="13343" name="TextBox 67"/>
            <p:cNvSpPr txBox="1">
              <a:spLocks noChangeArrowheads="1"/>
            </p:cNvSpPr>
            <p:nvPr/>
          </p:nvSpPr>
          <p:spPr bwMode="auto">
            <a:xfrm>
              <a:off x="6083300" y="1029874"/>
              <a:ext cx="2202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dirty="0" smtClean="0">
                  <a:solidFill>
                    <a:srgbClr val="000000"/>
                  </a:solidFill>
                </a:rPr>
                <a:t>PROGRAMAS SEMI PRESENCIALES Y A DISTANCIA</a:t>
              </a:r>
              <a:endParaRPr lang="en-US" sz="1200" dirty="0">
                <a:solidFill>
                  <a:srgbClr val="000000"/>
                </a:solidFill>
              </a:endParaRPr>
            </a:p>
          </p:txBody>
        </p:sp>
        <p:sp>
          <p:nvSpPr>
            <p:cNvPr id="13344" name="TextBox 67"/>
            <p:cNvSpPr txBox="1">
              <a:spLocks noChangeArrowheads="1"/>
            </p:cNvSpPr>
            <p:nvPr/>
          </p:nvSpPr>
          <p:spPr bwMode="auto">
            <a:xfrm>
              <a:off x="3525838" y="1033136"/>
              <a:ext cx="19716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100" b="1" dirty="0" smtClean="0">
                  <a:solidFill>
                    <a:srgbClr val="000000"/>
                  </a:solidFill>
                </a:rPr>
                <a:t>HACIA LA INTEGRACIÓN Y CONSOLIDACIÓN DEL SISTEMA DE ACREDITACIÓN DE LA E.S.</a:t>
              </a:r>
              <a:endParaRPr lang="en-US" sz="1100" dirty="0">
                <a:solidFill>
                  <a:srgbClr val="000000"/>
                </a:solidFill>
              </a:endParaRPr>
            </a:p>
          </p:txBody>
        </p:sp>
        <p:sp>
          <p:nvSpPr>
            <p:cNvPr id="49" name="Freeform 48"/>
            <p:cNvSpPr/>
            <p:nvPr/>
          </p:nvSpPr>
          <p:spPr>
            <a:xfrm>
              <a:off x="5026025" y="796925"/>
              <a:ext cx="512763" cy="317500"/>
            </a:xfrm>
            <a:custGeom>
              <a:avLst/>
              <a:gdLst>
                <a:gd name="connsiteX0" fmla="*/ 0 w 2988082"/>
                <a:gd name="connsiteY0" fmla="*/ 802979 h 1848719"/>
                <a:gd name="connsiteX1" fmla="*/ 597616 w 2988082"/>
                <a:gd name="connsiteY1" fmla="*/ 1848719 h 1848719"/>
                <a:gd name="connsiteX2" fmla="*/ 2988082 w 2988082"/>
                <a:gd name="connsiteY2" fmla="*/ 0 h 1848719"/>
                <a:gd name="connsiteX3" fmla="*/ 2539870 w 2988082"/>
                <a:gd name="connsiteY3" fmla="*/ 205414 h 1848719"/>
                <a:gd name="connsiteX4" fmla="*/ 2539870 w 2988082"/>
                <a:gd name="connsiteY4" fmla="*/ 18674 h 1848719"/>
                <a:gd name="connsiteX5" fmla="*/ 1792849 w 2988082"/>
                <a:gd name="connsiteY5" fmla="*/ 578892 h 1848719"/>
                <a:gd name="connsiteX6" fmla="*/ 1774174 w 2988082"/>
                <a:gd name="connsiteY6" fmla="*/ 298783 h 1848719"/>
                <a:gd name="connsiteX7" fmla="*/ 784371 w 2988082"/>
                <a:gd name="connsiteY7" fmla="*/ 1195132 h 1848719"/>
                <a:gd name="connsiteX8" fmla="*/ 522914 w 2988082"/>
                <a:gd name="connsiteY8" fmla="*/ 802979 h 1848719"/>
                <a:gd name="connsiteX9" fmla="*/ 0 w 2988082"/>
                <a:gd name="connsiteY9" fmla="*/ 802979 h 1848719"/>
                <a:gd name="connsiteX0" fmla="*/ 0 w 2988082"/>
                <a:gd name="connsiteY0" fmla="*/ 802979 h 1848719"/>
                <a:gd name="connsiteX1" fmla="*/ 597616 w 2988082"/>
                <a:gd name="connsiteY1" fmla="*/ 1848719 h 1848719"/>
                <a:gd name="connsiteX2" fmla="*/ 2988082 w 2988082"/>
                <a:gd name="connsiteY2" fmla="*/ 0 h 1848719"/>
                <a:gd name="connsiteX3" fmla="*/ 2539870 w 2988082"/>
                <a:gd name="connsiteY3" fmla="*/ 205414 h 1848719"/>
                <a:gd name="connsiteX4" fmla="*/ 2539870 w 2988082"/>
                <a:gd name="connsiteY4" fmla="*/ 18674 h 1848719"/>
                <a:gd name="connsiteX5" fmla="*/ 1792849 w 2988082"/>
                <a:gd name="connsiteY5" fmla="*/ 578892 h 1848719"/>
                <a:gd name="connsiteX6" fmla="*/ 784371 w 2988082"/>
                <a:gd name="connsiteY6" fmla="*/ 1195132 h 1848719"/>
                <a:gd name="connsiteX7" fmla="*/ 522914 w 2988082"/>
                <a:gd name="connsiteY7" fmla="*/ 802979 h 1848719"/>
                <a:gd name="connsiteX8" fmla="*/ 0 w 2988082"/>
                <a:gd name="connsiteY8" fmla="*/ 802979 h 184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8082" h="1848719">
                  <a:moveTo>
                    <a:pt x="0" y="802979"/>
                  </a:moveTo>
                  <a:lnTo>
                    <a:pt x="597616" y="1848719"/>
                  </a:lnTo>
                  <a:lnTo>
                    <a:pt x="2988082" y="0"/>
                  </a:lnTo>
                  <a:lnTo>
                    <a:pt x="2539870" y="205414"/>
                  </a:lnTo>
                  <a:lnTo>
                    <a:pt x="2539870" y="18674"/>
                  </a:lnTo>
                  <a:lnTo>
                    <a:pt x="1792849" y="578892"/>
                  </a:lnTo>
                  <a:lnTo>
                    <a:pt x="784371" y="1195132"/>
                  </a:lnTo>
                  <a:lnTo>
                    <a:pt x="522914" y="802979"/>
                  </a:lnTo>
                  <a:lnTo>
                    <a:pt x="0" y="802979"/>
                  </a:lnTo>
                  <a:close/>
                </a:path>
              </a:pathLst>
            </a:custGeom>
            <a:solidFill>
              <a:srgbClr val="68931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13346" name="Group 22"/>
            <p:cNvGrpSpPr>
              <a:grpSpLocks/>
            </p:cNvGrpSpPr>
            <p:nvPr/>
          </p:nvGrpSpPr>
          <p:grpSpPr bwMode="auto">
            <a:xfrm>
              <a:off x="7469188" y="622300"/>
              <a:ext cx="122237" cy="450850"/>
              <a:chOff x="8086499" y="1561520"/>
              <a:chExt cx="784372" cy="2901549"/>
            </a:xfrm>
          </p:grpSpPr>
          <p:sp>
            <p:nvSpPr>
              <p:cNvPr id="56" name="Freeform 55"/>
              <p:cNvSpPr/>
              <p:nvPr/>
            </p:nvSpPr>
            <p:spPr>
              <a:xfrm>
                <a:off x="8086499" y="1561520"/>
                <a:ext cx="784372" cy="2043344"/>
              </a:xfrm>
              <a:custGeom>
                <a:avLst/>
                <a:gdLst>
                  <a:gd name="connsiteX0" fmla="*/ 0 w 784372"/>
                  <a:gd name="connsiteY0" fmla="*/ 261435 h 3286611"/>
                  <a:gd name="connsiteX1" fmla="*/ 37351 w 784372"/>
                  <a:gd name="connsiteY1" fmla="*/ 205413 h 3286611"/>
                  <a:gd name="connsiteX2" fmla="*/ 784372 w 784372"/>
                  <a:gd name="connsiteY2" fmla="*/ 0 h 3286611"/>
                  <a:gd name="connsiteX3" fmla="*/ 485563 w 784372"/>
                  <a:gd name="connsiteY3" fmla="*/ 3286611 h 3286611"/>
                  <a:gd name="connsiteX4" fmla="*/ 224106 w 784372"/>
                  <a:gd name="connsiteY4" fmla="*/ 3211915 h 3286611"/>
                  <a:gd name="connsiteX5" fmla="*/ 74702 w 784372"/>
                  <a:gd name="connsiteY5" fmla="*/ 2819763 h 3286611"/>
                  <a:gd name="connsiteX6" fmla="*/ 0 w 784372"/>
                  <a:gd name="connsiteY6" fmla="*/ 261435 h 328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72" h="3286611">
                    <a:moveTo>
                      <a:pt x="0" y="261435"/>
                    </a:moveTo>
                    <a:lnTo>
                      <a:pt x="37351" y="205413"/>
                    </a:lnTo>
                    <a:lnTo>
                      <a:pt x="784372" y="0"/>
                    </a:lnTo>
                    <a:lnTo>
                      <a:pt x="485563" y="3286611"/>
                    </a:lnTo>
                    <a:lnTo>
                      <a:pt x="224106" y="3211915"/>
                    </a:lnTo>
                    <a:lnTo>
                      <a:pt x="74702" y="2819763"/>
                    </a:lnTo>
                    <a:lnTo>
                      <a:pt x="0" y="261435"/>
                    </a:lnTo>
                    <a:close/>
                  </a:path>
                </a:pathLst>
              </a:custGeom>
              <a:solidFill>
                <a:srgbClr val="FF9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57" name="Oval 56"/>
              <p:cNvSpPr/>
              <p:nvPr/>
            </p:nvSpPr>
            <p:spPr>
              <a:xfrm>
                <a:off x="8086499" y="3758118"/>
                <a:ext cx="651948" cy="704951"/>
              </a:xfrm>
              <a:prstGeom prst="ellipse">
                <a:avLst/>
              </a:prstGeom>
              <a:solidFill>
                <a:srgbClr val="FF9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srgbClr val="FFFFFF"/>
                  </a:solidFill>
                  <a:latin typeface="Calibri" charset="0"/>
                  <a:ea typeface="ＭＳ Ｐゴシック" charset="0"/>
                  <a:cs typeface="ＭＳ Ｐゴシック" charset="0"/>
                </a:endParaRPr>
              </a:p>
            </p:txBody>
          </p:sp>
        </p:grpSp>
        <p:sp>
          <p:nvSpPr>
            <p:cNvPr id="51" name="Rounded Rectangular Callout 50"/>
            <p:cNvSpPr>
              <a:spLocks noChangeArrowheads="1"/>
            </p:cNvSpPr>
            <p:nvPr/>
          </p:nvSpPr>
          <p:spPr bwMode="auto">
            <a:xfrm flipV="1">
              <a:off x="1319213" y="768350"/>
              <a:ext cx="1941512" cy="903288"/>
            </a:xfrm>
            <a:prstGeom prst="wedgeRoundRectCallout">
              <a:avLst>
                <a:gd name="adj1" fmla="val -639"/>
                <a:gd name="adj2" fmla="val -72556"/>
                <a:gd name="adj3" fmla="val 16667"/>
              </a:avLst>
            </a:prstGeom>
            <a:solidFill>
              <a:schemeClr val="bg1"/>
            </a:solidFill>
            <a:ln w="9525">
              <a:solidFill>
                <a:schemeClr val="bg1"/>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sz="1100">
                <a:solidFill>
                  <a:srgbClr val="FFFFFF"/>
                </a:solidFill>
              </a:endParaRPr>
            </a:p>
          </p:txBody>
        </p:sp>
        <p:sp>
          <p:nvSpPr>
            <p:cNvPr id="13348" name="TextBox 67"/>
            <p:cNvSpPr txBox="1">
              <a:spLocks noChangeArrowheads="1"/>
            </p:cNvSpPr>
            <p:nvPr/>
          </p:nvSpPr>
          <p:spPr bwMode="auto">
            <a:xfrm>
              <a:off x="1317625" y="1021875"/>
              <a:ext cx="1971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b="1" dirty="0" smtClean="0">
                  <a:solidFill>
                    <a:srgbClr val="000000"/>
                  </a:solidFill>
                </a:rPr>
                <a:t>RIACES</a:t>
              </a:r>
            </a:p>
            <a:p>
              <a:pPr algn="ctr" eaLnBrk="1" hangingPunct="1"/>
              <a:r>
                <a:rPr lang="en-US" sz="1400" b="1" dirty="0" smtClean="0">
                  <a:solidFill>
                    <a:srgbClr val="000000"/>
                  </a:solidFill>
                </a:rPr>
                <a:t>GCHERA-AMEAS 2014</a:t>
              </a:r>
              <a:endParaRPr lang="en-US" sz="1400" dirty="0">
                <a:solidFill>
                  <a:srgbClr val="000000"/>
                </a:solidFill>
              </a:endParaRPr>
            </a:p>
          </p:txBody>
        </p:sp>
        <p:grpSp>
          <p:nvGrpSpPr>
            <p:cNvPr id="13349" name="Group 11"/>
            <p:cNvGrpSpPr>
              <a:grpSpLocks/>
            </p:cNvGrpSpPr>
            <p:nvPr/>
          </p:nvGrpSpPr>
          <p:grpSpPr bwMode="auto">
            <a:xfrm>
              <a:off x="2651125" y="709613"/>
              <a:ext cx="469900" cy="439737"/>
              <a:chOff x="4225350" y="168065"/>
              <a:chExt cx="5728701" cy="5358522"/>
            </a:xfrm>
          </p:grpSpPr>
          <p:sp>
            <p:nvSpPr>
              <p:cNvPr id="54" name="Freeform 53"/>
              <p:cNvSpPr/>
              <p:nvPr/>
            </p:nvSpPr>
            <p:spPr>
              <a:xfrm>
                <a:off x="5115621" y="168065"/>
                <a:ext cx="4838430" cy="5107045"/>
              </a:xfrm>
              <a:custGeom>
                <a:avLst/>
                <a:gdLst>
                  <a:gd name="connsiteX0" fmla="*/ 952451 w 4836959"/>
                  <a:gd name="connsiteY0" fmla="*/ 616240 h 5097983"/>
                  <a:gd name="connsiteX1" fmla="*/ 4836959 w 4836959"/>
                  <a:gd name="connsiteY1" fmla="*/ 5097983 h 5097983"/>
                  <a:gd name="connsiteX2" fmla="*/ 4071262 w 4836959"/>
                  <a:gd name="connsiteY2" fmla="*/ 4556439 h 5097983"/>
                  <a:gd name="connsiteX3" fmla="*/ 4071262 w 4836959"/>
                  <a:gd name="connsiteY3" fmla="*/ 4817874 h 5097983"/>
                  <a:gd name="connsiteX4" fmla="*/ 2969407 w 4836959"/>
                  <a:gd name="connsiteY4" fmla="*/ 3753460 h 5097983"/>
                  <a:gd name="connsiteX5" fmla="*/ 2241062 w 4836959"/>
                  <a:gd name="connsiteY5" fmla="*/ 3286612 h 5097983"/>
                  <a:gd name="connsiteX6" fmla="*/ 0 w 4836959"/>
                  <a:gd name="connsiteY6" fmla="*/ 802979 h 5097983"/>
                  <a:gd name="connsiteX7" fmla="*/ 392186 w 4836959"/>
                  <a:gd name="connsiteY7" fmla="*/ 0 h 5097983"/>
                  <a:gd name="connsiteX8" fmla="*/ 896424 w 4836959"/>
                  <a:gd name="connsiteY8" fmla="*/ 429501 h 5097983"/>
                  <a:gd name="connsiteX9" fmla="*/ 952451 w 4836959"/>
                  <a:gd name="connsiteY9" fmla="*/ 616240 h 509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959" h="5097983">
                    <a:moveTo>
                      <a:pt x="952451" y="616240"/>
                    </a:moveTo>
                    <a:lnTo>
                      <a:pt x="4836959" y="5097983"/>
                    </a:lnTo>
                    <a:lnTo>
                      <a:pt x="4071262" y="4556439"/>
                    </a:lnTo>
                    <a:lnTo>
                      <a:pt x="4071262" y="4817874"/>
                    </a:lnTo>
                    <a:lnTo>
                      <a:pt x="2969407" y="3753460"/>
                    </a:lnTo>
                    <a:lnTo>
                      <a:pt x="2241062" y="3286612"/>
                    </a:lnTo>
                    <a:lnTo>
                      <a:pt x="0" y="802979"/>
                    </a:lnTo>
                    <a:lnTo>
                      <a:pt x="392186" y="0"/>
                    </a:lnTo>
                    <a:lnTo>
                      <a:pt x="896424" y="429501"/>
                    </a:lnTo>
                    <a:lnTo>
                      <a:pt x="952451" y="616240"/>
                    </a:lnTo>
                    <a:close/>
                  </a:path>
                </a:pathLst>
              </a:custGeom>
              <a:solidFill>
                <a:srgbClr val="AE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55" name="Freeform 54"/>
              <p:cNvSpPr/>
              <p:nvPr/>
            </p:nvSpPr>
            <p:spPr>
              <a:xfrm flipH="1">
                <a:off x="4225350" y="419542"/>
                <a:ext cx="4838430" cy="5107045"/>
              </a:xfrm>
              <a:custGeom>
                <a:avLst/>
                <a:gdLst>
                  <a:gd name="connsiteX0" fmla="*/ 952451 w 4836959"/>
                  <a:gd name="connsiteY0" fmla="*/ 616240 h 5097983"/>
                  <a:gd name="connsiteX1" fmla="*/ 4836959 w 4836959"/>
                  <a:gd name="connsiteY1" fmla="*/ 5097983 h 5097983"/>
                  <a:gd name="connsiteX2" fmla="*/ 4071262 w 4836959"/>
                  <a:gd name="connsiteY2" fmla="*/ 4556439 h 5097983"/>
                  <a:gd name="connsiteX3" fmla="*/ 4071262 w 4836959"/>
                  <a:gd name="connsiteY3" fmla="*/ 4817874 h 5097983"/>
                  <a:gd name="connsiteX4" fmla="*/ 2969407 w 4836959"/>
                  <a:gd name="connsiteY4" fmla="*/ 3753460 h 5097983"/>
                  <a:gd name="connsiteX5" fmla="*/ 2241062 w 4836959"/>
                  <a:gd name="connsiteY5" fmla="*/ 3286612 h 5097983"/>
                  <a:gd name="connsiteX6" fmla="*/ 0 w 4836959"/>
                  <a:gd name="connsiteY6" fmla="*/ 802979 h 5097983"/>
                  <a:gd name="connsiteX7" fmla="*/ 392186 w 4836959"/>
                  <a:gd name="connsiteY7" fmla="*/ 0 h 5097983"/>
                  <a:gd name="connsiteX8" fmla="*/ 896424 w 4836959"/>
                  <a:gd name="connsiteY8" fmla="*/ 429501 h 5097983"/>
                  <a:gd name="connsiteX9" fmla="*/ 952451 w 4836959"/>
                  <a:gd name="connsiteY9" fmla="*/ 616240 h 509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959" h="5097983">
                    <a:moveTo>
                      <a:pt x="952451" y="616240"/>
                    </a:moveTo>
                    <a:lnTo>
                      <a:pt x="4836959" y="5097983"/>
                    </a:lnTo>
                    <a:lnTo>
                      <a:pt x="4071262" y="4556439"/>
                    </a:lnTo>
                    <a:lnTo>
                      <a:pt x="4071262" y="4817874"/>
                    </a:lnTo>
                    <a:lnTo>
                      <a:pt x="2969407" y="3753460"/>
                    </a:lnTo>
                    <a:lnTo>
                      <a:pt x="2241062" y="3286612"/>
                    </a:lnTo>
                    <a:lnTo>
                      <a:pt x="0" y="802979"/>
                    </a:lnTo>
                    <a:lnTo>
                      <a:pt x="392186" y="0"/>
                    </a:lnTo>
                    <a:lnTo>
                      <a:pt x="896424" y="429501"/>
                    </a:lnTo>
                    <a:lnTo>
                      <a:pt x="952451" y="616240"/>
                    </a:lnTo>
                    <a:close/>
                  </a:path>
                </a:pathLst>
              </a:custGeom>
              <a:solidFill>
                <a:srgbClr val="AE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grpSp>
      <p:sp>
        <p:nvSpPr>
          <p:cNvPr id="62" name="Oval 61"/>
          <p:cNvSpPr>
            <a:spLocks noChangeArrowheads="1"/>
          </p:cNvSpPr>
          <p:nvPr/>
        </p:nvSpPr>
        <p:spPr bwMode="auto">
          <a:xfrm rot="408148">
            <a:off x="2477452" y="5101816"/>
            <a:ext cx="1947616" cy="628650"/>
          </a:xfrm>
          <a:prstGeom prst="ellipse">
            <a:avLst/>
          </a:prstGeom>
          <a:solidFill>
            <a:srgbClr val="10253F"/>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457200">
              <a:defRPr/>
            </a:pPr>
            <a:r>
              <a:rPr lang="en-US" b="1" dirty="0" err="1" smtClean="0">
                <a:solidFill>
                  <a:prstClr val="white"/>
                </a:solidFill>
                <a:latin typeface="+mn-lt"/>
                <a:ea typeface="ＭＳ Ｐゴシック" charset="-128"/>
                <a:cs typeface="+mn-cs"/>
              </a:rPr>
              <a:t>Prospectiva</a:t>
            </a:r>
            <a:endParaRPr lang="en-US" b="1" dirty="0">
              <a:solidFill>
                <a:prstClr val="white"/>
              </a:solidFill>
              <a:latin typeface="+mn-lt"/>
              <a:ea typeface="ＭＳ Ｐゴシック" charset="-128"/>
              <a:cs typeface="+mn-cs"/>
            </a:endParaRPr>
          </a:p>
        </p:txBody>
      </p:sp>
      <p:sp>
        <p:nvSpPr>
          <p:cNvPr id="2" name="Rectangle 1"/>
          <p:cNvSpPr/>
          <p:nvPr/>
        </p:nvSpPr>
        <p:spPr>
          <a:xfrm>
            <a:off x="2651125" y="656622"/>
            <a:ext cx="469900" cy="45085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037161" y="649231"/>
            <a:ext cx="469900" cy="45085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7292893" y="542370"/>
            <a:ext cx="469900" cy="57487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2838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p>
            <a:pPr>
              <a:defRPr/>
            </a:pPr>
            <a:r>
              <a:rPr lang="es-ES" sz="1600" dirty="0">
                <a:solidFill>
                  <a:srgbClr val="000000"/>
                </a:solidFill>
              </a:rPr>
              <a:t>Mauricio Ramírez Ruano, Di.</a:t>
            </a:r>
          </a:p>
        </p:txBody>
      </p:sp>
      <p:sp>
        <p:nvSpPr>
          <p:cNvPr id="86018" name="Rectangle 2"/>
          <p:cNvSpPr>
            <a:spLocks noGrp="1" noChangeArrowheads="1"/>
          </p:cNvSpPr>
          <p:nvPr>
            <p:ph type="ctrTitle"/>
          </p:nvPr>
        </p:nvSpPr>
        <p:spPr>
          <a:xfrm>
            <a:off x="685800" y="549275"/>
            <a:ext cx="7772400" cy="1812925"/>
          </a:xfrm>
        </p:spPr>
        <p:txBody>
          <a:bodyPr/>
          <a:lstStyle/>
          <a:p>
            <a:pPr algn="just" eaLnBrk="1" hangingPunct="1">
              <a:defRPr/>
            </a:pPr>
            <a:r>
              <a:rPr lang="es-MX" sz="2800" smtClean="0">
                <a:cs typeface="+mj-cs"/>
              </a:rPr>
              <a:t>Recomendaciones, Normas de Etiqueta, mañas socialmente aceptadas y actitudes poco recomendadas en los procesos de evaluación</a:t>
            </a:r>
            <a:endParaRPr lang="es-ES" sz="2800" smtClean="0">
              <a:cs typeface="+mj-cs"/>
            </a:endParaRPr>
          </a:p>
        </p:txBody>
      </p:sp>
      <p:sp>
        <p:nvSpPr>
          <p:cNvPr id="86019" name="Rectangle 3"/>
          <p:cNvSpPr>
            <a:spLocks noGrp="1" noChangeArrowheads="1"/>
          </p:cNvSpPr>
          <p:nvPr>
            <p:ph type="subTitle" idx="1"/>
          </p:nvPr>
        </p:nvSpPr>
        <p:spPr>
          <a:xfrm>
            <a:off x="1258888" y="3141663"/>
            <a:ext cx="7010400" cy="1600200"/>
          </a:xfrm>
        </p:spPr>
        <p:txBody>
          <a:bodyPr/>
          <a:lstStyle/>
          <a:p>
            <a:pPr algn="ctr" eaLnBrk="1" hangingPunct="1">
              <a:defRPr/>
            </a:pPr>
            <a:r>
              <a:rPr lang="es-MX" sz="2400" b="1" dirty="0" smtClean="0">
                <a:solidFill>
                  <a:schemeClr val="tx1"/>
                </a:solidFill>
                <a:cs typeface="+mn-cs"/>
              </a:rPr>
              <a:t>Guía no autorizada, pero tampoco repudiada de cómo ser un evaluador exitoso</a:t>
            </a:r>
            <a:endParaRPr lang="es-ES" sz="2400" b="1" dirty="0" smtClean="0">
              <a:solidFill>
                <a:schemeClr val="tx1"/>
              </a:solidFill>
              <a:cs typeface="+mn-cs"/>
            </a:endParaRPr>
          </a:p>
        </p:txBody>
      </p:sp>
    </p:spTree>
    <p:extLst>
      <p:ext uri="{BB962C8B-B14F-4D97-AF65-F5344CB8AC3E}">
        <p14:creationId xmlns:p14="http://schemas.microsoft.com/office/powerpoint/2010/main" val="25399719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s-ES" sz="1800" dirty="0"/>
              <a:t>Mauricio Ramírez Ruano, Di.</a:t>
            </a:r>
          </a:p>
        </p:txBody>
      </p:sp>
      <p:sp>
        <p:nvSpPr>
          <p:cNvPr id="160770" name="Rectangle 2"/>
          <p:cNvSpPr>
            <a:spLocks noGrp="1" noChangeArrowheads="1"/>
          </p:cNvSpPr>
          <p:nvPr>
            <p:ph type="title"/>
          </p:nvPr>
        </p:nvSpPr>
        <p:spPr>
          <a:xfrm>
            <a:off x="574675" y="304800"/>
            <a:ext cx="8001000" cy="963613"/>
          </a:xfrm>
        </p:spPr>
        <p:txBody>
          <a:bodyPr/>
          <a:lstStyle/>
          <a:p>
            <a:pPr eaLnBrk="1" hangingPunct="1">
              <a:defRPr/>
            </a:pPr>
            <a:r>
              <a:rPr lang="es-MX" dirty="0" smtClean="0">
                <a:cs typeface="+mj-cs"/>
              </a:rPr>
              <a:t>  Definición de evaluador</a:t>
            </a:r>
            <a:endParaRPr lang="es-ES" dirty="0" smtClean="0">
              <a:cs typeface="+mj-cs"/>
            </a:endParaRPr>
          </a:p>
        </p:txBody>
      </p:sp>
      <p:sp>
        <p:nvSpPr>
          <p:cNvPr id="160771" name="Rectangle 3"/>
          <p:cNvSpPr>
            <a:spLocks noGrp="1" noChangeArrowheads="1"/>
          </p:cNvSpPr>
          <p:nvPr>
            <p:ph type="body" idx="1"/>
          </p:nvPr>
        </p:nvSpPr>
        <p:spPr>
          <a:xfrm>
            <a:off x="566738" y="2184400"/>
            <a:ext cx="8001000" cy="3476625"/>
          </a:xfrm>
        </p:spPr>
        <p:txBody>
          <a:bodyPr/>
          <a:lstStyle/>
          <a:p>
            <a:pPr algn="just" eaLnBrk="1" hangingPunct="1">
              <a:defRPr/>
            </a:pPr>
            <a:r>
              <a:rPr lang="es-MX" smtClean="0">
                <a:cs typeface="+mn-cs"/>
              </a:rPr>
              <a:t>Mártir de la academia que tiene como destino irrenunciable el develar evidencias ocultas del cumplimiento de arcanos estándares de calidad, y traducirlas en prístinos análisis de benevolente propositividad, en tiempos inverosímiles.</a:t>
            </a:r>
            <a:endParaRPr lang="es-ES" smtClean="0">
              <a:cs typeface="+mn-cs"/>
            </a:endParaRPr>
          </a:p>
        </p:txBody>
      </p:sp>
    </p:spTree>
    <p:extLst>
      <p:ext uri="{BB962C8B-B14F-4D97-AF65-F5344CB8AC3E}">
        <p14:creationId xmlns:p14="http://schemas.microsoft.com/office/powerpoint/2010/main" val="20807103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s-ES" sz="1800" dirty="0"/>
              <a:t>Mauricio Ramírez Ruano, Di.</a:t>
            </a:r>
          </a:p>
        </p:txBody>
      </p:sp>
      <p:sp>
        <p:nvSpPr>
          <p:cNvPr id="163842" name="Rectangle 2"/>
          <p:cNvSpPr>
            <a:spLocks noGrp="1" noChangeArrowheads="1"/>
          </p:cNvSpPr>
          <p:nvPr>
            <p:ph type="title"/>
          </p:nvPr>
        </p:nvSpPr>
        <p:spPr>
          <a:xfrm>
            <a:off x="0" y="0"/>
            <a:ext cx="7451725" cy="1125538"/>
          </a:xfrm>
        </p:spPr>
        <p:txBody>
          <a:bodyPr/>
          <a:lstStyle/>
          <a:p>
            <a:pPr eaLnBrk="1" hangingPunct="1">
              <a:defRPr/>
            </a:pPr>
            <a:r>
              <a:rPr lang="es-MX" dirty="0" smtClean="0">
                <a:cs typeface="+mj-cs"/>
              </a:rPr>
              <a:t>La Moralina indispensable </a:t>
            </a:r>
            <a:endParaRPr lang="es-ES" dirty="0" smtClean="0">
              <a:cs typeface="+mj-cs"/>
            </a:endParaRPr>
          </a:p>
        </p:txBody>
      </p:sp>
      <p:sp>
        <p:nvSpPr>
          <p:cNvPr id="163843" name="Rectangle 3"/>
          <p:cNvSpPr>
            <a:spLocks noGrp="1" noChangeArrowheads="1"/>
          </p:cNvSpPr>
          <p:nvPr>
            <p:ph type="body" idx="1"/>
          </p:nvPr>
        </p:nvSpPr>
        <p:spPr>
          <a:xfrm>
            <a:off x="566738" y="1752600"/>
            <a:ext cx="8001000" cy="4340225"/>
          </a:xfrm>
        </p:spPr>
        <p:txBody>
          <a:bodyPr>
            <a:normAutofit/>
          </a:bodyPr>
          <a:lstStyle/>
          <a:p>
            <a:pPr eaLnBrk="1" hangingPunct="1">
              <a:lnSpc>
                <a:spcPct val="80000"/>
              </a:lnSpc>
              <a:defRPr/>
            </a:pPr>
            <a:r>
              <a:rPr lang="es-MX" sz="2800" dirty="0" smtClean="0">
                <a:cs typeface="+mn-cs"/>
              </a:rPr>
              <a:t>Lee el Código de Ética del </a:t>
            </a:r>
            <a:r>
              <a:rPr lang="es-MX" sz="2400" dirty="0" smtClean="0">
                <a:cs typeface="+mn-cs"/>
              </a:rPr>
              <a:t>COMEAA, A.C</a:t>
            </a:r>
            <a:r>
              <a:rPr lang="es-MX" dirty="0" smtClean="0">
                <a:cs typeface="+mn-cs"/>
              </a:rPr>
              <a:t>.</a:t>
            </a:r>
            <a:endParaRPr lang="es-MX" sz="2800" b="1" dirty="0" smtClean="0"/>
          </a:p>
          <a:p>
            <a:pPr lvl="1" algn="just" eaLnBrk="1" hangingPunct="1">
              <a:lnSpc>
                <a:spcPct val="80000"/>
              </a:lnSpc>
              <a:defRPr/>
            </a:pPr>
            <a:r>
              <a:rPr lang="es-MX" dirty="0" smtClean="0"/>
              <a:t>Pertenecer al Comité de Acreditación o al grupo de evaluadores que realicen la evaluación de un programa es un honor profesional que conlleva altas responsabilidades. El evaluador es un representante oficial de la institución que lo propuso. Por esta razón, su comportamiento durante la visita y el cumplimiento de su trabajo, debe ser asumido con responsabilidad.</a:t>
            </a:r>
          </a:p>
          <a:p>
            <a:pPr marL="0" indent="0" algn="just" eaLnBrk="1" hangingPunct="1">
              <a:lnSpc>
                <a:spcPct val="80000"/>
              </a:lnSpc>
              <a:buNone/>
              <a:defRPr/>
            </a:pPr>
            <a:endParaRPr lang="es-MX" sz="2800" dirty="0" smtClean="0"/>
          </a:p>
        </p:txBody>
      </p:sp>
    </p:spTree>
    <p:extLst>
      <p:ext uri="{BB962C8B-B14F-4D97-AF65-F5344CB8AC3E}">
        <p14:creationId xmlns:p14="http://schemas.microsoft.com/office/powerpoint/2010/main" val="29602681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s-ES" sz="1800" dirty="0"/>
              <a:t>Mauricio Ramírez Ruano, Di.</a:t>
            </a:r>
          </a:p>
        </p:txBody>
      </p:sp>
      <p:sp>
        <p:nvSpPr>
          <p:cNvPr id="166914" name="Rectangle 2"/>
          <p:cNvSpPr>
            <a:spLocks noGrp="1" noChangeArrowheads="1"/>
          </p:cNvSpPr>
          <p:nvPr>
            <p:ph type="title"/>
          </p:nvPr>
        </p:nvSpPr>
        <p:spPr>
          <a:xfrm>
            <a:off x="574675" y="304800"/>
            <a:ext cx="7811202" cy="1216025"/>
          </a:xfrm>
        </p:spPr>
        <p:txBody>
          <a:bodyPr>
            <a:normAutofit/>
          </a:bodyPr>
          <a:lstStyle/>
          <a:p>
            <a:pPr eaLnBrk="1" hangingPunct="1">
              <a:defRPr/>
            </a:pPr>
            <a:r>
              <a:rPr lang="es-MX" sz="3200" dirty="0"/>
              <a:t>M</a:t>
            </a:r>
            <a:r>
              <a:rPr lang="es-MX" sz="3200" dirty="0" smtClean="0">
                <a:cs typeface="+mj-cs"/>
              </a:rPr>
              <a:t>itos y leyendas de los cofrades evaluadores agropecuarios</a:t>
            </a:r>
            <a:endParaRPr lang="es-ES" sz="3200" dirty="0" smtClean="0">
              <a:cs typeface="+mj-cs"/>
            </a:endParaRPr>
          </a:p>
        </p:txBody>
      </p:sp>
      <p:sp>
        <p:nvSpPr>
          <p:cNvPr id="166915" name="Rectangle 3"/>
          <p:cNvSpPr>
            <a:spLocks noGrp="1" noChangeArrowheads="1"/>
          </p:cNvSpPr>
          <p:nvPr>
            <p:ph type="body" idx="1"/>
          </p:nvPr>
        </p:nvSpPr>
        <p:spPr/>
        <p:txBody>
          <a:bodyPr/>
          <a:lstStyle/>
          <a:p>
            <a:pPr marL="571500" indent="-571500" algn="just" eaLnBrk="1" hangingPunct="1">
              <a:lnSpc>
                <a:spcPct val="80000"/>
              </a:lnSpc>
              <a:defRPr/>
            </a:pPr>
            <a:r>
              <a:rPr lang="es-MX" sz="1900" b="1" dirty="0" smtClean="0">
                <a:cs typeface="+mn-cs"/>
              </a:rPr>
              <a:t>“GEMELEAR</a:t>
            </a:r>
            <a:r>
              <a:rPr lang="es-MX" sz="1900" dirty="0" smtClean="0">
                <a:cs typeface="+mn-cs"/>
              </a:rPr>
              <a:t>”: Dícese de la imperiosa necesidad de encontrar el  “alma gemela académica” que muestran algunos profesores y que se manifiesta como una charla casual llena de intercambios y exaltación incremental, que se expande en el tiempo hasta consumirlo completamente.</a:t>
            </a:r>
          </a:p>
          <a:p>
            <a:pPr marL="571500" indent="-571500" algn="just" eaLnBrk="1" hangingPunct="1">
              <a:lnSpc>
                <a:spcPct val="80000"/>
              </a:lnSpc>
              <a:defRPr/>
            </a:pPr>
            <a:r>
              <a:rPr lang="es-MX" sz="1900" b="1" dirty="0" smtClean="0">
                <a:cs typeface="+mn-cs"/>
              </a:rPr>
              <a:t>“EL CHAMAQUEO</a:t>
            </a:r>
            <a:r>
              <a:rPr lang="es-MX" sz="1900" dirty="0" smtClean="0">
                <a:cs typeface="+mn-cs"/>
              </a:rPr>
              <a:t>”: Tendencia propia de los evaluados a disfrazar con supuestas obviedades y dogmas de fe las evidencias faltantes o imprecisas. </a:t>
            </a:r>
            <a:r>
              <a:rPr lang="es-MX" sz="1600" b="1" i="1" dirty="0" smtClean="0">
                <a:cs typeface="+mn-cs"/>
              </a:rPr>
              <a:t>(léase como también como “caer como chino” en las simulaciones mas burdas)</a:t>
            </a:r>
          </a:p>
          <a:p>
            <a:pPr marL="571500" indent="-571500" algn="just" eaLnBrk="1" hangingPunct="1">
              <a:lnSpc>
                <a:spcPct val="80000"/>
              </a:lnSpc>
              <a:defRPr/>
            </a:pPr>
            <a:r>
              <a:rPr lang="es-MX" sz="1900" b="1" dirty="0" smtClean="0">
                <a:cs typeface="+mn-cs"/>
              </a:rPr>
              <a:t>“TERAPIAR”</a:t>
            </a:r>
            <a:r>
              <a:rPr lang="es-MX" sz="1900" dirty="0" smtClean="0">
                <a:cs typeface="+mn-cs"/>
              </a:rPr>
              <a:t>: Exasperante situación en la que un individuo perteneciente a un programa evaluado realiza una catarsis frente a los evaluadores. Generalmente el contenido de tal catarsis se refiere a lo mucho que ha propuesto por su institución “y nunca se le ha hecho caso”. A veces es acompañada por forzadas tours al “lugar de los hechos” que consumen de 10 a 30 minutos.</a:t>
            </a:r>
          </a:p>
          <a:p>
            <a:pPr marL="571500" indent="-571500" algn="just" eaLnBrk="1" hangingPunct="1">
              <a:lnSpc>
                <a:spcPct val="80000"/>
              </a:lnSpc>
              <a:defRPr/>
            </a:pPr>
            <a:endParaRPr lang="es-ES" sz="1900" dirty="0" smtClean="0">
              <a:cs typeface="+mn-cs"/>
            </a:endParaRPr>
          </a:p>
        </p:txBody>
      </p:sp>
    </p:spTree>
    <p:extLst>
      <p:ext uri="{BB962C8B-B14F-4D97-AF65-F5344CB8AC3E}">
        <p14:creationId xmlns:p14="http://schemas.microsoft.com/office/powerpoint/2010/main" val="1696223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20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6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6915">
                                            <p:txEl>
                                              <p:pRg st="1" end="1"/>
                                            </p:txEl>
                                          </p:spTgt>
                                        </p:tgtEl>
                                        <p:attrNameLst>
                                          <p:attrName>style.visibility</p:attrName>
                                        </p:attrNameLst>
                                      </p:cBhvr>
                                      <p:to>
                                        <p:strVal val="visible"/>
                                      </p:to>
                                    </p:set>
                                    <p:anim calcmode="lin" valueType="num">
                                      <p:cBhvr additive="base">
                                        <p:cTn id="13" dur="2000" fill="hold"/>
                                        <p:tgtEl>
                                          <p:spTgt spid="166915">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66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6915">
                                            <p:txEl>
                                              <p:pRg st="2" end="2"/>
                                            </p:txEl>
                                          </p:spTgt>
                                        </p:tgtEl>
                                        <p:attrNameLst>
                                          <p:attrName>style.visibility</p:attrName>
                                        </p:attrNameLst>
                                      </p:cBhvr>
                                      <p:to>
                                        <p:strVal val="visible"/>
                                      </p:to>
                                    </p:set>
                                    <p:anim calcmode="lin" valueType="num">
                                      <p:cBhvr additive="base">
                                        <p:cTn id="19" dur="2000" fill="hold"/>
                                        <p:tgtEl>
                                          <p:spTgt spid="16691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66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flow chart-1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49"/>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17"/>
          <p:cNvSpPr txBox="1">
            <a:spLocks noChangeArrowheads="1"/>
          </p:cNvSpPr>
          <p:nvPr/>
        </p:nvSpPr>
        <p:spPr bwMode="auto">
          <a:xfrm>
            <a:off x="152400" y="202872"/>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buFont typeface="Arial" charset="0"/>
              <a:buNone/>
            </a:pPr>
            <a:r>
              <a:rPr lang="en-GB" sz="1800" b="1" dirty="0" smtClean="0">
                <a:solidFill>
                  <a:srgbClr val="000000"/>
                </a:solidFill>
              </a:rPr>
              <a:t>COMITÉ MEXICANO DE ACREDITACIÓN DE LA EDUCACIÓN AGRONÓMICA</a:t>
            </a:r>
          </a:p>
          <a:p>
            <a:pPr algn="r" eaLnBrk="1" hangingPunct="1">
              <a:buFont typeface="Arial" charset="0"/>
              <a:buNone/>
            </a:pPr>
            <a:r>
              <a:rPr lang="en-GB" sz="1800" b="1" dirty="0" smtClean="0">
                <a:solidFill>
                  <a:srgbClr val="000000"/>
                </a:solidFill>
              </a:rPr>
              <a:t>(COMEAA)</a:t>
            </a:r>
            <a:endParaRPr lang="en-GB" sz="1800" b="1" dirty="0">
              <a:solidFill>
                <a:srgbClr val="000000"/>
              </a:solidFill>
            </a:endParaRPr>
          </a:p>
        </p:txBody>
      </p:sp>
      <p:sp>
        <p:nvSpPr>
          <p:cNvPr id="25603" name="Freeform 24"/>
          <p:cNvSpPr>
            <a:spLocks/>
          </p:cNvSpPr>
          <p:nvPr/>
        </p:nvSpPr>
        <p:spPr bwMode="auto">
          <a:xfrm>
            <a:off x="1066800" y="4114800"/>
            <a:ext cx="769938" cy="550863"/>
          </a:xfrm>
          <a:custGeom>
            <a:avLst/>
            <a:gdLst>
              <a:gd name="T0" fmla="*/ 2147483647 w 485"/>
              <a:gd name="T1" fmla="*/ 2147483647 h 347"/>
              <a:gd name="T2" fmla="*/ 2147483647 w 485"/>
              <a:gd name="T3" fmla="*/ 2147483647 h 347"/>
              <a:gd name="T4" fmla="*/ 2147483647 w 485"/>
              <a:gd name="T5" fmla="*/ 2147483647 h 347"/>
              <a:gd name="T6" fmla="*/ 2147483647 w 485"/>
              <a:gd name="T7" fmla="*/ 2147483647 h 347"/>
              <a:gd name="T8" fmla="*/ 2147483647 w 485"/>
              <a:gd name="T9" fmla="*/ 2147483647 h 347"/>
              <a:gd name="T10" fmla="*/ 2147483647 w 485"/>
              <a:gd name="T11" fmla="*/ 2147483647 h 347"/>
              <a:gd name="T12" fmla="*/ 2147483647 w 485"/>
              <a:gd name="T13" fmla="*/ 2147483647 h 347"/>
              <a:gd name="T14" fmla="*/ 2147483647 w 485"/>
              <a:gd name="T15" fmla="*/ 2147483647 h 347"/>
              <a:gd name="T16" fmla="*/ 2147483647 w 485"/>
              <a:gd name="T17" fmla="*/ 2147483647 h 347"/>
              <a:gd name="T18" fmla="*/ 2147483647 w 485"/>
              <a:gd name="T19" fmla="*/ 2147483647 h 347"/>
              <a:gd name="T20" fmla="*/ 2147483647 w 485"/>
              <a:gd name="T21" fmla="*/ 2147483647 h 347"/>
              <a:gd name="T22" fmla="*/ 2147483647 w 485"/>
              <a:gd name="T23" fmla="*/ 2147483647 h 347"/>
              <a:gd name="T24" fmla="*/ 2147483647 w 485"/>
              <a:gd name="T25" fmla="*/ 2147483647 h 347"/>
              <a:gd name="T26" fmla="*/ 2147483647 w 485"/>
              <a:gd name="T27" fmla="*/ 2147483647 h 347"/>
              <a:gd name="T28" fmla="*/ 2147483647 w 485"/>
              <a:gd name="T29" fmla="*/ 2147483647 h 347"/>
              <a:gd name="T30" fmla="*/ 2147483647 w 485"/>
              <a:gd name="T31" fmla="*/ 2147483647 h 347"/>
              <a:gd name="T32" fmla="*/ 2147483647 w 485"/>
              <a:gd name="T33" fmla="*/ 0 h 347"/>
              <a:gd name="T34" fmla="*/ 2147483647 w 485"/>
              <a:gd name="T35" fmla="*/ 0 h 347"/>
              <a:gd name="T36" fmla="*/ 2147483647 w 485"/>
              <a:gd name="T37" fmla="*/ 2147483647 h 347"/>
              <a:gd name="T38" fmla="*/ 2147483647 w 485"/>
              <a:gd name="T39" fmla="*/ 2147483647 h 347"/>
              <a:gd name="T40" fmla="*/ 2147483647 w 485"/>
              <a:gd name="T41" fmla="*/ 2147483647 h 347"/>
              <a:gd name="T42" fmla="*/ 2147483647 w 485"/>
              <a:gd name="T43" fmla="*/ 2147483647 h 347"/>
              <a:gd name="T44" fmla="*/ 2147483647 w 485"/>
              <a:gd name="T45" fmla="*/ 2147483647 h 347"/>
              <a:gd name="T46" fmla="*/ 2147483647 w 485"/>
              <a:gd name="T47" fmla="*/ 2147483647 h 347"/>
              <a:gd name="T48" fmla="*/ 2147483647 w 485"/>
              <a:gd name="T49" fmla="*/ 2147483647 h 347"/>
              <a:gd name="T50" fmla="*/ 2147483647 w 485"/>
              <a:gd name="T51" fmla="*/ 2147483647 h 347"/>
              <a:gd name="T52" fmla="*/ 2147483647 w 485"/>
              <a:gd name="T53" fmla="*/ 2147483647 h 347"/>
              <a:gd name="T54" fmla="*/ 2147483647 w 485"/>
              <a:gd name="T55" fmla="*/ 2147483647 h 347"/>
              <a:gd name="T56" fmla="*/ 2147483647 w 485"/>
              <a:gd name="T57" fmla="*/ 2147483647 h 347"/>
              <a:gd name="T58" fmla="*/ 2147483647 w 485"/>
              <a:gd name="T59" fmla="*/ 2147483647 h 347"/>
              <a:gd name="T60" fmla="*/ 2147483647 w 485"/>
              <a:gd name="T61" fmla="*/ 2147483647 h 347"/>
              <a:gd name="T62" fmla="*/ 2147483647 w 485"/>
              <a:gd name="T63" fmla="*/ 2147483647 h 347"/>
              <a:gd name="T64" fmla="*/ 2147483647 w 485"/>
              <a:gd name="T65" fmla="*/ 2147483647 h 347"/>
              <a:gd name="T66" fmla="*/ 2147483647 w 485"/>
              <a:gd name="T67" fmla="*/ 2147483647 h 347"/>
              <a:gd name="T68" fmla="*/ 2147483647 w 485"/>
              <a:gd name="T69" fmla="*/ 2147483647 h 347"/>
              <a:gd name="T70" fmla="*/ 2147483647 w 485"/>
              <a:gd name="T71" fmla="*/ 2147483647 h 347"/>
              <a:gd name="T72" fmla="*/ 2147483647 w 485"/>
              <a:gd name="T73" fmla="*/ 2147483647 h 347"/>
              <a:gd name="T74" fmla="*/ 2147483647 w 485"/>
              <a:gd name="T75" fmla="*/ 2147483647 h 347"/>
              <a:gd name="T76" fmla="*/ 2147483647 w 485"/>
              <a:gd name="T77" fmla="*/ 2147483647 h 347"/>
              <a:gd name="T78" fmla="*/ 2147483647 w 485"/>
              <a:gd name="T79" fmla="*/ 2147483647 h 347"/>
              <a:gd name="T80" fmla="*/ 2147483647 w 485"/>
              <a:gd name="T81" fmla="*/ 2147483647 h 347"/>
              <a:gd name="T82" fmla="*/ 2147483647 w 485"/>
              <a:gd name="T83" fmla="*/ 2147483647 h 347"/>
              <a:gd name="T84" fmla="*/ 2147483647 w 485"/>
              <a:gd name="T85" fmla="*/ 2147483647 h 347"/>
              <a:gd name="T86" fmla="*/ 2147483647 w 485"/>
              <a:gd name="T87" fmla="*/ 2147483647 h 347"/>
              <a:gd name="T88" fmla="*/ 2147483647 w 485"/>
              <a:gd name="T89" fmla="*/ 2147483647 h 347"/>
              <a:gd name="T90" fmla="*/ 0 w 485"/>
              <a:gd name="T91" fmla="*/ 2147483647 h 347"/>
              <a:gd name="T92" fmla="*/ 2147483647 w 485"/>
              <a:gd name="T93" fmla="*/ 2147483647 h 3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5"/>
              <a:gd name="T142" fmla="*/ 0 h 347"/>
              <a:gd name="T143" fmla="*/ 485 w 485"/>
              <a:gd name="T144" fmla="*/ 347 h 3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5" h="347">
                <a:moveTo>
                  <a:pt x="19" y="290"/>
                </a:moveTo>
                <a:lnTo>
                  <a:pt x="45" y="274"/>
                </a:lnTo>
                <a:lnTo>
                  <a:pt x="102" y="232"/>
                </a:lnTo>
                <a:lnTo>
                  <a:pt x="134" y="207"/>
                </a:lnTo>
                <a:lnTo>
                  <a:pt x="163" y="178"/>
                </a:lnTo>
                <a:lnTo>
                  <a:pt x="185" y="146"/>
                </a:lnTo>
                <a:lnTo>
                  <a:pt x="195" y="134"/>
                </a:lnTo>
                <a:lnTo>
                  <a:pt x="198" y="118"/>
                </a:lnTo>
                <a:lnTo>
                  <a:pt x="204" y="102"/>
                </a:lnTo>
                <a:lnTo>
                  <a:pt x="211" y="89"/>
                </a:lnTo>
                <a:lnTo>
                  <a:pt x="223" y="73"/>
                </a:lnTo>
                <a:lnTo>
                  <a:pt x="233" y="60"/>
                </a:lnTo>
                <a:lnTo>
                  <a:pt x="265" y="35"/>
                </a:lnTo>
                <a:lnTo>
                  <a:pt x="297" y="16"/>
                </a:lnTo>
                <a:lnTo>
                  <a:pt x="316" y="10"/>
                </a:lnTo>
                <a:lnTo>
                  <a:pt x="335" y="3"/>
                </a:lnTo>
                <a:lnTo>
                  <a:pt x="354" y="0"/>
                </a:lnTo>
                <a:lnTo>
                  <a:pt x="373" y="0"/>
                </a:lnTo>
                <a:lnTo>
                  <a:pt x="392" y="3"/>
                </a:lnTo>
                <a:lnTo>
                  <a:pt x="411" y="6"/>
                </a:lnTo>
                <a:lnTo>
                  <a:pt x="427" y="13"/>
                </a:lnTo>
                <a:lnTo>
                  <a:pt x="443" y="25"/>
                </a:lnTo>
                <a:lnTo>
                  <a:pt x="456" y="38"/>
                </a:lnTo>
                <a:lnTo>
                  <a:pt x="469" y="54"/>
                </a:lnTo>
                <a:lnTo>
                  <a:pt x="475" y="70"/>
                </a:lnTo>
                <a:lnTo>
                  <a:pt x="482" y="89"/>
                </a:lnTo>
                <a:lnTo>
                  <a:pt x="485" y="108"/>
                </a:lnTo>
                <a:lnTo>
                  <a:pt x="485" y="130"/>
                </a:lnTo>
                <a:lnTo>
                  <a:pt x="482" y="150"/>
                </a:lnTo>
                <a:lnTo>
                  <a:pt x="475" y="172"/>
                </a:lnTo>
                <a:lnTo>
                  <a:pt x="469" y="191"/>
                </a:lnTo>
                <a:lnTo>
                  <a:pt x="456" y="213"/>
                </a:lnTo>
                <a:lnTo>
                  <a:pt x="443" y="232"/>
                </a:lnTo>
                <a:lnTo>
                  <a:pt x="427" y="251"/>
                </a:lnTo>
                <a:lnTo>
                  <a:pt x="408" y="270"/>
                </a:lnTo>
                <a:lnTo>
                  <a:pt x="389" y="286"/>
                </a:lnTo>
                <a:lnTo>
                  <a:pt x="364" y="299"/>
                </a:lnTo>
                <a:lnTo>
                  <a:pt x="338" y="312"/>
                </a:lnTo>
                <a:lnTo>
                  <a:pt x="309" y="325"/>
                </a:lnTo>
                <a:lnTo>
                  <a:pt x="281" y="331"/>
                </a:lnTo>
                <a:lnTo>
                  <a:pt x="223" y="340"/>
                </a:lnTo>
                <a:lnTo>
                  <a:pt x="166" y="347"/>
                </a:lnTo>
                <a:lnTo>
                  <a:pt x="115" y="344"/>
                </a:lnTo>
                <a:lnTo>
                  <a:pt x="70" y="340"/>
                </a:lnTo>
                <a:lnTo>
                  <a:pt x="32" y="337"/>
                </a:lnTo>
                <a:lnTo>
                  <a:pt x="0" y="331"/>
                </a:lnTo>
                <a:lnTo>
                  <a:pt x="19" y="290"/>
                </a:lnTo>
                <a:close/>
              </a:path>
            </a:pathLst>
          </a:custGeom>
          <a:solidFill>
            <a:srgbClr val="D86C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4" name="Freeform 28"/>
          <p:cNvSpPr>
            <a:spLocks/>
          </p:cNvSpPr>
          <p:nvPr/>
        </p:nvSpPr>
        <p:spPr bwMode="auto">
          <a:xfrm>
            <a:off x="1647825" y="3123138"/>
            <a:ext cx="1243013" cy="1243013"/>
          </a:xfrm>
          <a:custGeom>
            <a:avLst/>
            <a:gdLst>
              <a:gd name="T0" fmla="*/ 2147483647 w 783"/>
              <a:gd name="T1" fmla="*/ 2147483647 h 783"/>
              <a:gd name="T2" fmla="*/ 2147483647 w 783"/>
              <a:gd name="T3" fmla="*/ 2147483647 h 783"/>
              <a:gd name="T4" fmla="*/ 2147483647 w 783"/>
              <a:gd name="T5" fmla="*/ 2147483647 h 783"/>
              <a:gd name="T6" fmla="*/ 2147483647 w 783"/>
              <a:gd name="T7" fmla="*/ 2147483647 h 783"/>
              <a:gd name="T8" fmla="*/ 2147483647 w 783"/>
              <a:gd name="T9" fmla="*/ 2147483647 h 783"/>
              <a:gd name="T10" fmla="*/ 2147483647 w 783"/>
              <a:gd name="T11" fmla="*/ 2147483647 h 783"/>
              <a:gd name="T12" fmla="*/ 2147483647 w 783"/>
              <a:gd name="T13" fmla="*/ 2147483647 h 783"/>
              <a:gd name="T14" fmla="*/ 2147483647 w 783"/>
              <a:gd name="T15" fmla="*/ 2147483647 h 783"/>
              <a:gd name="T16" fmla="*/ 2147483647 w 783"/>
              <a:gd name="T17" fmla="*/ 2147483647 h 783"/>
              <a:gd name="T18" fmla="*/ 2147483647 w 783"/>
              <a:gd name="T19" fmla="*/ 2147483647 h 783"/>
              <a:gd name="T20" fmla="*/ 2147483647 w 783"/>
              <a:gd name="T21" fmla="*/ 2147483647 h 783"/>
              <a:gd name="T22" fmla="*/ 2147483647 w 783"/>
              <a:gd name="T23" fmla="*/ 2147483647 h 783"/>
              <a:gd name="T24" fmla="*/ 2147483647 w 783"/>
              <a:gd name="T25" fmla="*/ 2147483647 h 783"/>
              <a:gd name="T26" fmla="*/ 2147483647 w 783"/>
              <a:gd name="T27" fmla="*/ 2147483647 h 783"/>
              <a:gd name="T28" fmla="*/ 2147483647 w 783"/>
              <a:gd name="T29" fmla="*/ 2147483647 h 783"/>
              <a:gd name="T30" fmla="*/ 2147483647 w 783"/>
              <a:gd name="T31" fmla="*/ 2147483647 h 783"/>
              <a:gd name="T32" fmla="*/ 2147483647 w 783"/>
              <a:gd name="T33" fmla="*/ 2147483647 h 783"/>
              <a:gd name="T34" fmla="*/ 2147483647 w 783"/>
              <a:gd name="T35" fmla="*/ 2147483647 h 783"/>
              <a:gd name="T36" fmla="*/ 2147483647 w 783"/>
              <a:gd name="T37" fmla="*/ 2147483647 h 783"/>
              <a:gd name="T38" fmla="*/ 2147483647 w 783"/>
              <a:gd name="T39" fmla="*/ 2147483647 h 783"/>
              <a:gd name="T40" fmla="*/ 2147483647 w 783"/>
              <a:gd name="T41" fmla="*/ 2147483647 h 783"/>
              <a:gd name="T42" fmla="*/ 2147483647 w 783"/>
              <a:gd name="T43" fmla="*/ 2147483647 h 783"/>
              <a:gd name="T44" fmla="*/ 2147483647 w 783"/>
              <a:gd name="T45" fmla="*/ 2147483647 h 783"/>
              <a:gd name="T46" fmla="*/ 2147483647 w 783"/>
              <a:gd name="T47" fmla="*/ 2147483647 h 783"/>
              <a:gd name="T48" fmla="*/ 2147483647 w 783"/>
              <a:gd name="T49" fmla="*/ 2147483647 h 783"/>
              <a:gd name="T50" fmla="*/ 2147483647 w 783"/>
              <a:gd name="T51" fmla="*/ 2147483647 h 783"/>
              <a:gd name="T52" fmla="*/ 2147483647 w 783"/>
              <a:gd name="T53" fmla="*/ 2147483647 h 783"/>
              <a:gd name="T54" fmla="*/ 2147483647 w 783"/>
              <a:gd name="T55" fmla="*/ 2147483647 h 783"/>
              <a:gd name="T56" fmla="*/ 2147483647 w 783"/>
              <a:gd name="T57" fmla="*/ 2147483647 h 783"/>
              <a:gd name="T58" fmla="*/ 2147483647 w 783"/>
              <a:gd name="T59" fmla="*/ 2147483647 h 783"/>
              <a:gd name="T60" fmla="*/ 2147483647 w 783"/>
              <a:gd name="T61" fmla="*/ 2147483647 h 783"/>
              <a:gd name="T62" fmla="*/ 2147483647 w 783"/>
              <a:gd name="T63" fmla="*/ 2147483647 h 7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3"/>
              <a:gd name="T97" fmla="*/ 0 h 783"/>
              <a:gd name="T98" fmla="*/ 783 w 783"/>
              <a:gd name="T99" fmla="*/ 783 h 7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3" h="783">
                <a:moveTo>
                  <a:pt x="783" y="392"/>
                </a:moveTo>
                <a:lnTo>
                  <a:pt x="780" y="434"/>
                </a:lnTo>
                <a:lnTo>
                  <a:pt x="775" y="471"/>
                </a:lnTo>
                <a:lnTo>
                  <a:pt x="766" y="508"/>
                </a:lnTo>
                <a:lnTo>
                  <a:pt x="752" y="545"/>
                </a:lnTo>
                <a:lnTo>
                  <a:pt x="735" y="579"/>
                </a:lnTo>
                <a:lnTo>
                  <a:pt x="715" y="613"/>
                </a:lnTo>
                <a:lnTo>
                  <a:pt x="692" y="641"/>
                </a:lnTo>
                <a:lnTo>
                  <a:pt x="670" y="670"/>
                </a:lnTo>
                <a:lnTo>
                  <a:pt x="641" y="695"/>
                </a:lnTo>
                <a:lnTo>
                  <a:pt x="610" y="718"/>
                </a:lnTo>
                <a:lnTo>
                  <a:pt x="579" y="738"/>
                </a:lnTo>
                <a:lnTo>
                  <a:pt x="545" y="755"/>
                </a:lnTo>
                <a:lnTo>
                  <a:pt x="508" y="766"/>
                </a:lnTo>
                <a:lnTo>
                  <a:pt x="471" y="777"/>
                </a:lnTo>
                <a:lnTo>
                  <a:pt x="431" y="783"/>
                </a:lnTo>
                <a:lnTo>
                  <a:pt x="392" y="783"/>
                </a:lnTo>
                <a:lnTo>
                  <a:pt x="352" y="783"/>
                </a:lnTo>
                <a:lnTo>
                  <a:pt x="312" y="777"/>
                </a:lnTo>
                <a:lnTo>
                  <a:pt x="275" y="766"/>
                </a:lnTo>
                <a:lnTo>
                  <a:pt x="238" y="755"/>
                </a:lnTo>
                <a:lnTo>
                  <a:pt x="204" y="738"/>
                </a:lnTo>
                <a:lnTo>
                  <a:pt x="173" y="718"/>
                </a:lnTo>
                <a:lnTo>
                  <a:pt x="142" y="695"/>
                </a:lnTo>
                <a:lnTo>
                  <a:pt x="114" y="670"/>
                </a:lnTo>
                <a:lnTo>
                  <a:pt x="91" y="641"/>
                </a:lnTo>
                <a:lnTo>
                  <a:pt x="68" y="613"/>
                </a:lnTo>
                <a:lnTo>
                  <a:pt x="48" y="579"/>
                </a:lnTo>
                <a:lnTo>
                  <a:pt x="31" y="545"/>
                </a:lnTo>
                <a:lnTo>
                  <a:pt x="17" y="508"/>
                </a:lnTo>
                <a:lnTo>
                  <a:pt x="9" y="471"/>
                </a:lnTo>
                <a:lnTo>
                  <a:pt x="3" y="434"/>
                </a:lnTo>
                <a:lnTo>
                  <a:pt x="0" y="392"/>
                </a:lnTo>
                <a:lnTo>
                  <a:pt x="3" y="352"/>
                </a:lnTo>
                <a:lnTo>
                  <a:pt x="9" y="315"/>
                </a:lnTo>
                <a:lnTo>
                  <a:pt x="17" y="275"/>
                </a:lnTo>
                <a:lnTo>
                  <a:pt x="31" y="241"/>
                </a:lnTo>
                <a:lnTo>
                  <a:pt x="48" y="207"/>
                </a:lnTo>
                <a:lnTo>
                  <a:pt x="68" y="173"/>
                </a:lnTo>
                <a:lnTo>
                  <a:pt x="91" y="145"/>
                </a:lnTo>
                <a:lnTo>
                  <a:pt x="114" y="116"/>
                </a:lnTo>
                <a:lnTo>
                  <a:pt x="142" y="91"/>
                </a:lnTo>
                <a:lnTo>
                  <a:pt x="173" y="68"/>
                </a:lnTo>
                <a:lnTo>
                  <a:pt x="204" y="48"/>
                </a:lnTo>
                <a:lnTo>
                  <a:pt x="238" y="31"/>
                </a:lnTo>
                <a:lnTo>
                  <a:pt x="275" y="20"/>
                </a:lnTo>
                <a:lnTo>
                  <a:pt x="312" y="9"/>
                </a:lnTo>
                <a:lnTo>
                  <a:pt x="352" y="3"/>
                </a:lnTo>
                <a:lnTo>
                  <a:pt x="392" y="0"/>
                </a:lnTo>
                <a:lnTo>
                  <a:pt x="431" y="3"/>
                </a:lnTo>
                <a:lnTo>
                  <a:pt x="471" y="9"/>
                </a:lnTo>
                <a:lnTo>
                  <a:pt x="508" y="20"/>
                </a:lnTo>
                <a:lnTo>
                  <a:pt x="545" y="31"/>
                </a:lnTo>
                <a:lnTo>
                  <a:pt x="579" y="48"/>
                </a:lnTo>
                <a:lnTo>
                  <a:pt x="610" y="68"/>
                </a:lnTo>
                <a:lnTo>
                  <a:pt x="641" y="91"/>
                </a:lnTo>
                <a:lnTo>
                  <a:pt x="670" y="116"/>
                </a:lnTo>
                <a:lnTo>
                  <a:pt x="692" y="145"/>
                </a:lnTo>
                <a:lnTo>
                  <a:pt x="715" y="173"/>
                </a:lnTo>
                <a:lnTo>
                  <a:pt x="735" y="207"/>
                </a:lnTo>
                <a:lnTo>
                  <a:pt x="752" y="241"/>
                </a:lnTo>
                <a:lnTo>
                  <a:pt x="766" y="275"/>
                </a:lnTo>
                <a:lnTo>
                  <a:pt x="775" y="315"/>
                </a:lnTo>
                <a:lnTo>
                  <a:pt x="780" y="352"/>
                </a:lnTo>
                <a:lnTo>
                  <a:pt x="783" y="392"/>
                </a:lnTo>
                <a:close/>
              </a:path>
            </a:pathLst>
          </a:custGeom>
          <a:solidFill>
            <a:srgbClr val="D86C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z="1100" b="1" dirty="0" smtClean="0">
              <a:solidFill>
                <a:srgbClr val="FFFFFF"/>
              </a:solidFill>
            </a:endParaRPr>
          </a:p>
          <a:p>
            <a:pPr algn="ctr"/>
            <a:endParaRPr lang="en-US" sz="1100" b="1" dirty="0">
              <a:solidFill>
                <a:srgbClr val="FFFFFF"/>
              </a:solidFill>
            </a:endParaRPr>
          </a:p>
          <a:p>
            <a:pPr algn="ctr"/>
            <a:r>
              <a:rPr lang="en-US" sz="1100" b="1" dirty="0" smtClean="0">
                <a:solidFill>
                  <a:srgbClr val="FFFFFF"/>
                </a:solidFill>
              </a:rPr>
              <a:t>RECONOCIDO POR COPAES </a:t>
            </a:r>
            <a:endParaRPr lang="en-US" sz="1100" b="1" dirty="0">
              <a:solidFill>
                <a:srgbClr val="FFFFFF"/>
              </a:solidFill>
            </a:endParaRPr>
          </a:p>
        </p:txBody>
      </p:sp>
      <p:sp>
        <p:nvSpPr>
          <p:cNvPr id="25605" name="Freeform 32"/>
          <p:cNvSpPr>
            <a:spLocks/>
          </p:cNvSpPr>
          <p:nvPr/>
        </p:nvSpPr>
        <p:spPr bwMode="auto">
          <a:xfrm>
            <a:off x="2895600" y="1752600"/>
            <a:ext cx="2128838" cy="2128838"/>
          </a:xfrm>
          <a:custGeom>
            <a:avLst/>
            <a:gdLst>
              <a:gd name="T0" fmla="*/ 2147483647 w 1341"/>
              <a:gd name="T1" fmla="*/ 2147483647 h 1341"/>
              <a:gd name="T2" fmla="*/ 2147483647 w 1341"/>
              <a:gd name="T3" fmla="*/ 2147483647 h 1341"/>
              <a:gd name="T4" fmla="*/ 2147483647 w 1341"/>
              <a:gd name="T5" fmla="*/ 2147483647 h 1341"/>
              <a:gd name="T6" fmla="*/ 2147483647 w 1341"/>
              <a:gd name="T7" fmla="*/ 2147483647 h 1341"/>
              <a:gd name="T8" fmla="*/ 2147483647 w 1341"/>
              <a:gd name="T9" fmla="*/ 2147483647 h 1341"/>
              <a:gd name="T10" fmla="*/ 2147483647 w 1341"/>
              <a:gd name="T11" fmla="*/ 2147483647 h 1341"/>
              <a:gd name="T12" fmla="*/ 2147483647 w 1341"/>
              <a:gd name="T13" fmla="*/ 2147483647 h 1341"/>
              <a:gd name="T14" fmla="*/ 2147483647 w 1341"/>
              <a:gd name="T15" fmla="*/ 2147483647 h 1341"/>
              <a:gd name="T16" fmla="*/ 2147483647 w 1341"/>
              <a:gd name="T17" fmla="*/ 2147483647 h 1341"/>
              <a:gd name="T18" fmla="*/ 2147483647 w 1341"/>
              <a:gd name="T19" fmla="*/ 2147483647 h 1341"/>
              <a:gd name="T20" fmla="*/ 2147483647 w 1341"/>
              <a:gd name="T21" fmla="*/ 2147483647 h 1341"/>
              <a:gd name="T22" fmla="*/ 2147483647 w 1341"/>
              <a:gd name="T23" fmla="*/ 2147483647 h 1341"/>
              <a:gd name="T24" fmla="*/ 2147483647 w 1341"/>
              <a:gd name="T25" fmla="*/ 2147483647 h 1341"/>
              <a:gd name="T26" fmla="*/ 2147483647 w 1341"/>
              <a:gd name="T27" fmla="*/ 2147483647 h 1341"/>
              <a:gd name="T28" fmla="*/ 2147483647 w 1341"/>
              <a:gd name="T29" fmla="*/ 2147483647 h 1341"/>
              <a:gd name="T30" fmla="*/ 2147483647 w 1341"/>
              <a:gd name="T31" fmla="*/ 2147483647 h 1341"/>
              <a:gd name="T32" fmla="*/ 2147483647 w 1341"/>
              <a:gd name="T33" fmla="*/ 2147483647 h 1341"/>
              <a:gd name="T34" fmla="*/ 2147483647 w 1341"/>
              <a:gd name="T35" fmla="*/ 2147483647 h 1341"/>
              <a:gd name="T36" fmla="*/ 2147483647 w 1341"/>
              <a:gd name="T37" fmla="*/ 2147483647 h 1341"/>
              <a:gd name="T38" fmla="*/ 0 w 1341"/>
              <a:gd name="T39" fmla="*/ 2147483647 h 1341"/>
              <a:gd name="T40" fmla="*/ 0 w 1341"/>
              <a:gd name="T41" fmla="*/ 2147483647 h 1341"/>
              <a:gd name="T42" fmla="*/ 2147483647 w 1341"/>
              <a:gd name="T43" fmla="*/ 2147483647 h 1341"/>
              <a:gd name="T44" fmla="*/ 2147483647 w 1341"/>
              <a:gd name="T45" fmla="*/ 2147483647 h 1341"/>
              <a:gd name="T46" fmla="*/ 2147483647 w 1341"/>
              <a:gd name="T47" fmla="*/ 2147483647 h 1341"/>
              <a:gd name="T48" fmla="*/ 2147483647 w 1341"/>
              <a:gd name="T49" fmla="*/ 2147483647 h 1341"/>
              <a:gd name="T50" fmla="*/ 2147483647 w 1341"/>
              <a:gd name="T51" fmla="*/ 2147483647 h 1341"/>
              <a:gd name="T52" fmla="*/ 2147483647 w 1341"/>
              <a:gd name="T53" fmla="*/ 2147483647 h 1341"/>
              <a:gd name="T54" fmla="*/ 2147483647 w 1341"/>
              <a:gd name="T55" fmla="*/ 2147483647 h 1341"/>
              <a:gd name="T56" fmla="*/ 2147483647 w 1341"/>
              <a:gd name="T57" fmla="*/ 2147483647 h 1341"/>
              <a:gd name="T58" fmla="*/ 2147483647 w 1341"/>
              <a:gd name="T59" fmla="*/ 2147483647 h 1341"/>
              <a:gd name="T60" fmla="*/ 2147483647 w 1341"/>
              <a:gd name="T61" fmla="*/ 2147483647 h 1341"/>
              <a:gd name="T62" fmla="*/ 2147483647 w 1341"/>
              <a:gd name="T63" fmla="*/ 2147483647 h 1341"/>
              <a:gd name="T64" fmla="*/ 2147483647 w 1341"/>
              <a:gd name="T65" fmla="*/ 2147483647 h 1341"/>
              <a:gd name="T66" fmla="*/ 2147483647 w 1341"/>
              <a:gd name="T67" fmla="*/ 2147483647 h 1341"/>
              <a:gd name="T68" fmla="*/ 2147483647 w 1341"/>
              <a:gd name="T69" fmla="*/ 2147483647 h 1341"/>
              <a:gd name="T70" fmla="*/ 2147483647 w 1341"/>
              <a:gd name="T71" fmla="*/ 2147483647 h 1341"/>
              <a:gd name="T72" fmla="*/ 2147483647 w 1341"/>
              <a:gd name="T73" fmla="*/ 2147483647 h 1341"/>
              <a:gd name="T74" fmla="*/ 2147483647 w 1341"/>
              <a:gd name="T75" fmla="*/ 2147483647 h 1341"/>
              <a:gd name="T76" fmla="*/ 2147483647 w 1341"/>
              <a:gd name="T77" fmla="*/ 2147483647 h 1341"/>
              <a:gd name="T78" fmla="*/ 2147483647 w 1341"/>
              <a:gd name="T79" fmla="*/ 2147483647 h 13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1"/>
              <a:gd name="T121" fmla="*/ 0 h 1341"/>
              <a:gd name="T122" fmla="*/ 1341 w 1341"/>
              <a:gd name="T123" fmla="*/ 1341 h 13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1" h="1341">
                <a:moveTo>
                  <a:pt x="1341" y="671"/>
                </a:moveTo>
                <a:lnTo>
                  <a:pt x="1341" y="707"/>
                </a:lnTo>
                <a:lnTo>
                  <a:pt x="1338" y="741"/>
                </a:lnTo>
                <a:lnTo>
                  <a:pt x="1333" y="775"/>
                </a:lnTo>
                <a:lnTo>
                  <a:pt x="1327" y="806"/>
                </a:lnTo>
                <a:lnTo>
                  <a:pt x="1310" y="871"/>
                </a:lnTo>
                <a:lnTo>
                  <a:pt x="1288" y="933"/>
                </a:lnTo>
                <a:lnTo>
                  <a:pt x="1259" y="992"/>
                </a:lnTo>
                <a:lnTo>
                  <a:pt x="1226" y="1045"/>
                </a:lnTo>
                <a:lnTo>
                  <a:pt x="1189" y="1099"/>
                </a:lnTo>
                <a:lnTo>
                  <a:pt x="1144" y="1147"/>
                </a:lnTo>
                <a:lnTo>
                  <a:pt x="1096" y="1189"/>
                </a:lnTo>
                <a:lnTo>
                  <a:pt x="1045" y="1228"/>
                </a:lnTo>
                <a:lnTo>
                  <a:pt x="989" y="1262"/>
                </a:lnTo>
                <a:lnTo>
                  <a:pt x="933" y="1290"/>
                </a:lnTo>
                <a:lnTo>
                  <a:pt x="871" y="1313"/>
                </a:lnTo>
                <a:lnTo>
                  <a:pt x="806" y="1330"/>
                </a:lnTo>
                <a:lnTo>
                  <a:pt x="772" y="1336"/>
                </a:lnTo>
                <a:lnTo>
                  <a:pt x="738" y="1338"/>
                </a:lnTo>
                <a:lnTo>
                  <a:pt x="704" y="1341"/>
                </a:lnTo>
                <a:lnTo>
                  <a:pt x="671" y="1341"/>
                </a:lnTo>
                <a:lnTo>
                  <a:pt x="637" y="1341"/>
                </a:lnTo>
                <a:lnTo>
                  <a:pt x="603" y="1338"/>
                </a:lnTo>
                <a:lnTo>
                  <a:pt x="569" y="1336"/>
                </a:lnTo>
                <a:lnTo>
                  <a:pt x="535" y="1330"/>
                </a:lnTo>
                <a:lnTo>
                  <a:pt x="471" y="1313"/>
                </a:lnTo>
                <a:lnTo>
                  <a:pt x="409" y="1290"/>
                </a:lnTo>
                <a:lnTo>
                  <a:pt x="352" y="1262"/>
                </a:lnTo>
                <a:lnTo>
                  <a:pt x="296" y="1228"/>
                </a:lnTo>
                <a:lnTo>
                  <a:pt x="245" y="1189"/>
                </a:lnTo>
                <a:lnTo>
                  <a:pt x="197" y="1147"/>
                </a:lnTo>
                <a:lnTo>
                  <a:pt x="152" y="1099"/>
                </a:lnTo>
                <a:lnTo>
                  <a:pt x="116" y="1045"/>
                </a:lnTo>
                <a:lnTo>
                  <a:pt x="82" y="992"/>
                </a:lnTo>
                <a:lnTo>
                  <a:pt x="54" y="933"/>
                </a:lnTo>
                <a:lnTo>
                  <a:pt x="31" y="871"/>
                </a:lnTo>
                <a:lnTo>
                  <a:pt x="14" y="806"/>
                </a:lnTo>
                <a:lnTo>
                  <a:pt x="8" y="775"/>
                </a:lnTo>
                <a:lnTo>
                  <a:pt x="3" y="741"/>
                </a:lnTo>
                <a:lnTo>
                  <a:pt x="0" y="707"/>
                </a:lnTo>
                <a:lnTo>
                  <a:pt x="0" y="671"/>
                </a:lnTo>
                <a:lnTo>
                  <a:pt x="0" y="637"/>
                </a:lnTo>
                <a:lnTo>
                  <a:pt x="3" y="603"/>
                </a:lnTo>
                <a:lnTo>
                  <a:pt x="8" y="569"/>
                </a:lnTo>
                <a:lnTo>
                  <a:pt x="14" y="535"/>
                </a:lnTo>
                <a:lnTo>
                  <a:pt x="31" y="473"/>
                </a:lnTo>
                <a:lnTo>
                  <a:pt x="54" y="411"/>
                </a:lnTo>
                <a:lnTo>
                  <a:pt x="82" y="352"/>
                </a:lnTo>
                <a:lnTo>
                  <a:pt x="116" y="296"/>
                </a:lnTo>
                <a:lnTo>
                  <a:pt x="152" y="245"/>
                </a:lnTo>
                <a:lnTo>
                  <a:pt x="197" y="197"/>
                </a:lnTo>
                <a:lnTo>
                  <a:pt x="245" y="155"/>
                </a:lnTo>
                <a:lnTo>
                  <a:pt x="296" y="116"/>
                </a:lnTo>
                <a:lnTo>
                  <a:pt x="352" y="82"/>
                </a:lnTo>
                <a:lnTo>
                  <a:pt x="409" y="54"/>
                </a:lnTo>
                <a:lnTo>
                  <a:pt x="471" y="31"/>
                </a:lnTo>
                <a:lnTo>
                  <a:pt x="535" y="14"/>
                </a:lnTo>
                <a:lnTo>
                  <a:pt x="569" y="8"/>
                </a:lnTo>
                <a:lnTo>
                  <a:pt x="603" y="6"/>
                </a:lnTo>
                <a:lnTo>
                  <a:pt x="637" y="3"/>
                </a:lnTo>
                <a:lnTo>
                  <a:pt x="671" y="0"/>
                </a:lnTo>
                <a:lnTo>
                  <a:pt x="704" y="3"/>
                </a:lnTo>
                <a:lnTo>
                  <a:pt x="738" y="6"/>
                </a:lnTo>
                <a:lnTo>
                  <a:pt x="772" y="8"/>
                </a:lnTo>
                <a:lnTo>
                  <a:pt x="806" y="14"/>
                </a:lnTo>
                <a:lnTo>
                  <a:pt x="871" y="31"/>
                </a:lnTo>
                <a:lnTo>
                  <a:pt x="933" y="54"/>
                </a:lnTo>
                <a:lnTo>
                  <a:pt x="989" y="82"/>
                </a:lnTo>
                <a:lnTo>
                  <a:pt x="1045" y="116"/>
                </a:lnTo>
                <a:lnTo>
                  <a:pt x="1096" y="155"/>
                </a:lnTo>
                <a:lnTo>
                  <a:pt x="1144" y="197"/>
                </a:lnTo>
                <a:lnTo>
                  <a:pt x="1189" y="245"/>
                </a:lnTo>
                <a:lnTo>
                  <a:pt x="1226" y="296"/>
                </a:lnTo>
                <a:lnTo>
                  <a:pt x="1259" y="352"/>
                </a:lnTo>
                <a:lnTo>
                  <a:pt x="1288" y="411"/>
                </a:lnTo>
                <a:lnTo>
                  <a:pt x="1310" y="473"/>
                </a:lnTo>
                <a:lnTo>
                  <a:pt x="1327" y="535"/>
                </a:lnTo>
                <a:lnTo>
                  <a:pt x="1333" y="569"/>
                </a:lnTo>
                <a:lnTo>
                  <a:pt x="1338" y="603"/>
                </a:lnTo>
                <a:lnTo>
                  <a:pt x="1341" y="637"/>
                </a:lnTo>
                <a:lnTo>
                  <a:pt x="1341" y="671"/>
                </a:lnTo>
                <a:close/>
              </a:path>
            </a:pathLst>
          </a:custGeom>
          <a:solidFill>
            <a:srgbClr val="349E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6" name="TextBox 17"/>
          <p:cNvSpPr txBox="1">
            <a:spLocks noChangeArrowheads="1"/>
          </p:cNvSpPr>
          <p:nvPr/>
        </p:nvSpPr>
        <p:spPr bwMode="auto">
          <a:xfrm>
            <a:off x="2835428" y="1971432"/>
            <a:ext cx="202479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0" algn="ctr"/>
            <a:r>
              <a:rPr lang="es-MX" sz="1000" dirty="0"/>
              <a:t>Promover la cultura de la evaluación continua de los programas académicos en </a:t>
            </a:r>
            <a:r>
              <a:rPr lang="es-MX" sz="1000" dirty="0" smtClean="0"/>
              <a:t> </a:t>
            </a:r>
            <a:r>
              <a:rPr lang="es-MX" sz="1000" dirty="0"/>
              <a:t>tales como: ciencias agrícolas, forestales, ambientales, agronegocios, zootecnia, desarrollo rural, y de agroindustria de las instituciones de Educación agrícola superior.</a:t>
            </a:r>
            <a:endParaRPr lang="es-ES_tradnl" sz="1000" dirty="0"/>
          </a:p>
        </p:txBody>
      </p:sp>
      <p:sp>
        <p:nvSpPr>
          <p:cNvPr id="25607" name="Freeform 36"/>
          <p:cNvSpPr>
            <a:spLocks/>
          </p:cNvSpPr>
          <p:nvPr/>
        </p:nvSpPr>
        <p:spPr bwMode="auto">
          <a:xfrm>
            <a:off x="4518025" y="58738"/>
            <a:ext cx="1900238" cy="1900237"/>
          </a:xfrm>
          <a:custGeom>
            <a:avLst/>
            <a:gdLst>
              <a:gd name="T0" fmla="*/ 2147483647 w 1197"/>
              <a:gd name="T1" fmla="*/ 2147483647 h 1197"/>
              <a:gd name="T2" fmla="*/ 2147483647 w 1197"/>
              <a:gd name="T3" fmla="*/ 2147483647 h 1197"/>
              <a:gd name="T4" fmla="*/ 2147483647 w 1197"/>
              <a:gd name="T5" fmla="*/ 2147483647 h 1197"/>
              <a:gd name="T6" fmla="*/ 2147483647 w 1197"/>
              <a:gd name="T7" fmla="*/ 2147483647 h 1197"/>
              <a:gd name="T8" fmla="*/ 2147483647 w 1197"/>
              <a:gd name="T9" fmla="*/ 2147483647 h 1197"/>
              <a:gd name="T10" fmla="*/ 2147483647 w 1197"/>
              <a:gd name="T11" fmla="*/ 2147483647 h 1197"/>
              <a:gd name="T12" fmla="*/ 2147483647 w 1197"/>
              <a:gd name="T13" fmla="*/ 2147483647 h 1197"/>
              <a:gd name="T14" fmla="*/ 2147483647 w 1197"/>
              <a:gd name="T15" fmla="*/ 2147483647 h 1197"/>
              <a:gd name="T16" fmla="*/ 2147483647 w 1197"/>
              <a:gd name="T17" fmla="*/ 2147483647 h 1197"/>
              <a:gd name="T18" fmla="*/ 2147483647 w 1197"/>
              <a:gd name="T19" fmla="*/ 2147483647 h 1197"/>
              <a:gd name="T20" fmla="*/ 2147483647 w 1197"/>
              <a:gd name="T21" fmla="*/ 2147483647 h 1197"/>
              <a:gd name="T22" fmla="*/ 2147483647 w 1197"/>
              <a:gd name="T23" fmla="*/ 2147483647 h 1197"/>
              <a:gd name="T24" fmla="*/ 2147483647 w 1197"/>
              <a:gd name="T25" fmla="*/ 2147483647 h 1197"/>
              <a:gd name="T26" fmla="*/ 2147483647 w 1197"/>
              <a:gd name="T27" fmla="*/ 2147483647 h 1197"/>
              <a:gd name="T28" fmla="*/ 2147483647 w 1197"/>
              <a:gd name="T29" fmla="*/ 2147483647 h 1197"/>
              <a:gd name="T30" fmla="*/ 2147483647 w 1197"/>
              <a:gd name="T31" fmla="*/ 2147483647 h 1197"/>
              <a:gd name="T32" fmla="*/ 2147483647 w 1197"/>
              <a:gd name="T33" fmla="*/ 2147483647 h 1197"/>
              <a:gd name="T34" fmla="*/ 2147483647 w 1197"/>
              <a:gd name="T35" fmla="*/ 2147483647 h 1197"/>
              <a:gd name="T36" fmla="*/ 2147483647 w 1197"/>
              <a:gd name="T37" fmla="*/ 2147483647 h 1197"/>
              <a:gd name="T38" fmla="*/ 2147483647 w 1197"/>
              <a:gd name="T39" fmla="*/ 2147483647 h 1197"/>
              <a:gd name="T40" fmla="*/ 2147483647 w 1197"/>
              <a:gd name="T41" fmla="*/ 2147483647 h 1197"/>
              <a:gd name="T42" fmla="*/ 2147483647 w 1197"/>
              <a:gd name="T43" fmla="*/ 2147483647 h 1197"/>
              <a:gd name="T44" fmla="*/ 2147483647 w 1197"/>
              <a:gd name="T45" fmla="*/ 2147483647 h 1197"/>
              <a:gd name="T46" fmla="*/ 2147483647 w 1197"/>
              <a:gd name="T47" fmla="*/ 2147483647 h 1197"/>
              <a:gd name="T48" fmla="*/ 2147483647 w 1197"/>
              <a:gd name="T49" fmla="*/ 2147483647 h 1197"/>
              <a:gd name="T50" fmla="*/ 2147483647 w 1197"/>
              <a:gd name="T51" fmla="*/ 2147483647 h 1197"/>
              <a:gd name="T52" fmla="*/ 2147483647 w 1197"/>
              <a:gd name="T53" fmla="*/ 2147483647 h 1197"/>
              <a:gd name="T54" fmla="*/ 2147483647 w 1197"/>
              <a:gd name="T55" fmla="*/ 2147483647 h 1197"/>
              <a:gd name="T56" fmla="*/ 2147483647 w 1197"/>
              <a:gd name="T57" fmla="*/ 2147483647 h 1197"/>
              <a:gd name="T58" fmla="*/ 2147483647 w 1197"/>
              <a:gd name="T59" fmla="*/ 2147483647 h 1197"/>
              <a:gd name="T60" fmla="*/ 2147483647 w 1197"/>
              <a:gd name="T61" fmla="*/ 2147483647 h 1197"/>
              <a:gd name="T62" fmla="*/ 2147483647 w 1197"/>
              <a:gd name="T63" fmla="*/ 2147483647 h 1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7"/>
              <a:gd name="T97" fmla="*/ 0 h 1197"/>
              <a:gd name="T98" fmla="*/ 1197 w 1197"/>
              <a:gd name="T99" fmla="*/ 1197 h 1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7" h="1197">
                <a:moveTo>
                  <a:pt x="1197" y="597"/>
                </a:moveTo>
                <a:lnTo>
                  <a:pt x="1194" y="659"/>
                </a:lnTo>
                <a:lnTo>
                  <a:pt x="1185" y="718"/>
                </a:lnTo>
                <a:lnTo>
                  <a:pt x="1169" y="776"/>
                </a:lnTo>
                <a:lnTo>
                  <a:pt x="1151" y="832"/>
                </a:lnTo>
                <a:lnTo>
                  <a:pt x="1126" y="885"/>
                </a:lnTo>
                <a:lnTo>
                  <a:pt x="1095" y="934"/>
                </a:lnTo>
                <a:lnTo>
                  <a:pt x="1061" y="980"/>
                </a:lnTo>
                <a:lnTo>
                  <a:pt x="1021" y="1021"/>
                </a:lnTo>
                <a:lnTo>
                  <a:pt x="980" y="1061"/>
                </a:lnTo>
                <a:lnTo>
                  <a:pt x="934" y="1095"/>
                </a:lnTo>
                <a:lnTo>
                  <a:pt x="885" y="1126"/>
                </a:lnTo>
                <a:lnTo>
                  <a:pt x="832" y="1151"/>
                </a:lnTo>
                <a:lnTo>
                  <a:pt x="776" y="1169"/>
                </a:lnTo>
                <a:lnTo>
                  <a:pt x="718" y="1185"/>
                </a:lnTo>
                <a:lnTo>
                  <a:pt x="659" y="1194"/>
                </a:lnTo>
                <a:lnTo>
                  <a:pt x="600" y="1197"/>
                </a:lnTo>
                <a:lnTo>
                  <a:pt x="538" y="1194"/>
                </a:lnTo>
                <a:lnTo>
                  <a:pt x="479" y="1185"/>
                </a:lnTo>
                <a:lnTo>
                  <a:pt x="421" y="1169"/>
                </a:lnTo>
                <a:lnTo>
                  <a:pt x="365" y="1151"/>
                </a:lnTo>
                <a:lnTo>
                  <a:pt x="312" y="1126"/>
                </a:lnTo>
                <a:lnTo>
                  <a:pt x="263" y="1095"/>
                </a:lnTo>
                <a:lnTo>
                  <a:pt x="216" y="1061"/>
                </a:lnTo>
                <a:lnTo>
                  <a:pt x="176" y="1021"/>
                </a:lnTo>
                <a:lnTo>
                  <a:pt x="136" y="980"/>
                </a:lnTo>
                <a:lnTo>
                  <a:pt x="102" y="934"/>
                </a:lnTo>
                <a:lnTo>
                  <a:pt x="71" y="885"/>
                </a:lnTo>
                <a:lnTo>
                  <a:pt x="46" y="832"/>
                </a:lnTo>
                <a:lnTo>
                  <a:pt x="28" y="776"/>
                </a:lnTo>
                <a:lnTo>
                  <a:pt x="12" y="718"/>
                </a:lnTo>
                <a:lnTo>
                  <a:pt x="3" y="659"/>
                </a:lnTo>
                <a:lnTo>
                  <a:pt x="0" y="597"/>
                </a:lnTo>
                <a:lnTo>
                  <a:pt x="3" y="538"/>
                </a:lnTo>
                <a:lnTo>
                  <a:pt x="12" y="476"/>
                </a:lnTo>
                <a:lnTo>
                  <a:pt x="28" y="421"/>
                </a:lnTo>
                <a:lnTo>
                  <a:pt x="46" y="365"/>
                </a:lnTo>
                <a:lnTo>
                  <a:pt x="71" y="312"/>
                </a:lnTo>
                <a:lnTo>
                  <a:pt x="102" y="263"/>
                </a:lnTo>
                <a:lnTo>
                  <a:pt x="136" y="216"/>
                </a:lnTo>
                <a:lnTo>
                  <a:pt x="176" y="176"/>
                </a:lnTo>
                <a:lnTo>
                  <a:pt x="216" y="136"/>
                </a:lnTo>
                <a:lnTo>
                  <a:pt x="263" y="102"/>
                </a:lnTo>
                <a:lnTo>
                  <a:pt x="312" y="71"/>
                </a:lnTo>
                <a:lnTo>
                  <a:pt x="365" y="46"/>
                </a:lnTo>
                <a:lnTo>
                  <a:pt x="421" y="28"/>
                </a:lnTo>
                <a:lnTo>
                  <a:pt x="479" y="12"/>
                </a:lnTo>
                <a:lnTo>
                  <a:pt x="538" y="3"/>
                </a:lnTo>
                <a:lnTo>
                  <a:pt x="600" y="0"/>
                </a:lnTo>
                <a:lnTo>
                  <a:pt x="659" y="3"/>
                </a:lnTo>
                <a:lnTo>
                  <a:pt x="718" y="12"/>
                </a:lnTo>
                <a:lnTo>
                  <a:pt x="776" y="28"/>
                </a:lnTo>
                <a:lnTo>
                  <a:pt x="832" y="46"/>
                </a:lnTo>
                <a:lnTo>
                  <a:pt x="885" y="71"/>
                </a:lnTo>
                <a:lnTo>
                  <a:pt x="934" y="102"/>
                </a:lnTo>
                <a:lnTo>
                  <a:pt x="980" y="136"/>
                </a:lnTo>
                <a:lnTo>
                  <a:pt x="1021" y="176"/>
                </a:lnTo>
                <a:lnTo>
                  <a:pt x="1061" y="216"/>
                </a:lnTo>
                <a:lnTo>
                  <a:pt x="1095" y="263"/>
                </a:lnTo>
                <a:lnTo>
                  <a:pt x="1126" y="312"/>
                </a:lnTo>
                <a:lnTo>
                  <a:pt x="1151" y="365"/>
                </a:lnTo>
                <a:lnTo>
                  <a:pt x="1169" y="421"/>
                </a:lnTo>
                <a:lnTo>
                  <a:pt x="1185" y="476"/>
                </a:lnTo>
                <a:lnTo>
                  <a:pt x="1194" y="538"/>
                </a:lnTo>
                <a:lnTo>
                  <a:pt x="1197" y="597"/>
                </a:lnTo>
                <a:close/>
              </a:path>
            </a:pathLst>
          </a:custGeom>
          <a:solidFill>
            <a:srgbClr val="70A5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8" name="TextBox 17"/>
          <p:cNvSpPr txBox="1">
            <a:spLocks noChangeArrowheads="1"/>
          </p:cNvSpPr>
          <p:nvPr/>
        </p:nvSpPr>
        <p:spPr bwMode="auto">
          <a:xfrm>
            <a:off x="4724400" y="304800"/>
            <a:ext cx="167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None/>
            </a:pPr>
            <a:endParaRPr lang="en-GB" sz="1200" dirty="0" smtClean="0">
              <a:solidFill>
                <a:srgbClr val="F9F0D6"/>
              </a:solidFill>
            </a:endParaRPr>
          </a:p>
          <a:p>
            <a:pPr eaLnBrk="1" hangingPunct="1">
              <a:buFont typeface="Arial" charset="0"/>
              <a:buNone/>
            </a:pPr>
            <a:r>
              <a:rPr lang="en-GB" sz="1200" dirty="0" smtClean="0">
                <a:solidFill>
                  <a:srgbClr val="F9F0D6"/>
                </a:solidFill>
              </a:rPr>
              <a:t>12 </a:t>
            </a:r>
            <a:r>
              <a:rPr lang="en-GB" sz="1200" dirty="0" err="1" smtClean="0">
                <a:solidFill>
                  <a:srgbClr val="F9F0D6"/>
                </a:solidFill>
              </a:rPr>
              <a:t>categorias</a:t>
            </a:r>
            <a:endParaRPr lang="en-GB" sz="1200" dirty="0">
              <a:solidFill>
                <a:srgbClr val="F9F0D6"/>
              </a:solidFill>
            </a:endParaRPr>
          </a:p>
          <a:p>
            <a:pPr eaLnBrk="1" hangingPunct="1">
              <a:buFont typeface="Arial" charset="0"/>
              <a:buNone/>
            </a:pPr>
            <a:r>
              <a:rPr lang="en-GB" sz="1200" dirty="0" smtClean="0">
                <a:solidFill>
                  <a:srgbClr val="F9F0D6"/>
                </a:solidFill>
              </a:rPr>
              <a:t>64 </a:t>
            </a:r>
            <a:r>
              <a:rPr lang="en-GB" sz="1200" dirty="0" err="1" smtClean="0">
                <a:solidFill>
                  <a:srgbClr val="F9F0D6"/>
                </a:solidFill>
              </a:rPr>
              <a:t>Indicadores</a:t>
            </a:r>
            <a:endParaRPr lang="en-GB" sz="1200" dirty="0" smtClean="0">
              <a:solidFill>
                <a:srgbClr val="F9F0D6"/>
              </a:solidFill>
            </a:endParaRPr>
          </a:p>
          <a:p>
            <a:pPr eaLnBrk="1" hangingPunct="1">
              <a:buFont typeface="Arial" charset="0"/>
              <a:buNone/>
            </a:pPr>
            <a:r>
              <a:rPr lang="en-GB" sz="1200" dirty="0" err="1" smtClean="0">
                <a:solidFill>
                  <a:srgbClr val="F9F0D6"/>
                </a:solidFill>
              </a:rPr>
              <a:t>cumplimiento</a:t>
            </a:r>
            <a:r>
              <a:rPr lang="en-GB" sz="1200" dirty="0" smtClean="0">
                <a:solidFill>
                  <a:srgbClr val="F9F0D6"/>
                </a:solidFill>
              </a:rPr>
              <a:t> del 100% de los </a:t>
            </a:r>
            <a:r>
              <a:rPr lang="en-GB" sz="1200" dirty="0" err="1" smtClean="0">
                <a:solidFill>
                  <a:srgbClr val="F9F0D6"/>
                </a:solidFill>
              </a:rPr>
              <a:t>indicadores</a:t>
            </a:r>
            <a:endParaRPr lang="en-GB" sz="1200" dirty="0" smtClean="0">
              <a:solidFill>
                <a:srgbClr val="F9F0D6"/>
              </a:solidFill>
            </a:endParaRPr>
          </a:p>
          <a:p>
            <a:pPr eaLnBrk="1" hangingPunct="1">
              <a:buFont typeface="Arial" charset="0"/>
              <a:buNone/>
            </a:pPr>
            <a:r>
              <a:rPr lang="en-GB" sz="1200" dirty="0" err="1" smtClean="0">
                <a:solidFill>
                  <a:srgbClr val="F9F0D6"/>
                </a:solidFill>
              </a:rPr>
              <a:t>calificación</a:t>
            </a:r>
            <a:r>
              <a:rPr lang="en-GB" sz="1200" dirty="0" smtClean="0">
                <a:solidFill>
                  <a:srgbClr val="F9F0D6"/>
                </a:solidFill>
              </a:rPr>
              <a:t> min. 70</a:t>
            </a:r>
          </a:p>
          <a:p>
            <a:pPr eaLnBrk="1" hangingPunct="1">
              <a:buFont typeface="Wingdings" charset="0"/>
              <a:buChar char="ü"/>
            </a:pPr>
            <a:endParaRPr lang="en-GB" sz="1200" dirty="0">
              <a:solidFill>
                <a:srgbClr val="F9F0D6"/>
              </a:solidFill>
            </a:endParaRPr>
          </a:p>
        </p:txBody>
      </p:sp>
      <p:sp>
        <p:nvSpPr>
          <p:cNvPr id="25609" name="Freeform 40"/>
          <p:cNvSpPr>
            <a:spLocks/>
          </p:cNvSpPr>
          <p:nvPr/>
        </p:nvSpPr>
        <p:spPr bwMode="auto">
          <a:xfrm>
            <a:off x="6513513" y="417513"/>
            <a:ext cx="2092325" cy="2092325"/>
          </a:xfrm>
          <a:custGeom>
            <a:avLst/>
            <a:gdLst>
              <a:gd name="T0" fmla="*/ 2147483647 w 1318"/>
              <a:gd name="T1" fmla="*/ 2147483647 h 1318"/>
              <a:gd name="T2" fmla="*/ 2147483647 w 1318"/>
              <a:gd name="T3" fmla="*/ 2147483647 h 1318"/>
              <a:gd name="T4" fmla="*/ 2147483647 w 1318"/>
              <a:gd name="T5" fmla="*/ 2147483647 h 1318"/>
              <a:gd name="T6" fmla="*/ 2147483647 w 1318"/>
              <a:gd name="T7" fmla="*/ 2147483647 h 1318"/>
              <a:gd name="T8" fmla="*/ 2147483647 w 1318"/>
              <a:gd name="T9" fmla="*/ 2147483647 h 1318"/>
              <a:gd name="T10" fmla="*/ 2147483647 w 1318"/>
              <a:gd name="T11" fmla="*/ 2147483647 h 1318"/>
              <a:gd name="T12" fmla="*/ 2147483647 w 1318"/>
              <a:gd name="T13" fmla="*/ 2147483647 h 1318"/>
              <a:gd name="T14" fmla="*/ 2147483647 w 1318"/>
              <a:gd name="T15" fmla="*/ 2147483647 h 1318"/>
              <a:gd name="T16" fmla="*/ 2147483647 w 1318"/>
              <a:gd name="T17" fmla="*/ 2147483647 h 1318"/>
              <a:gd name="T18" fmla="*/ 2147483647 w 1318"/>
              <a:gd name="T19" fmla="*/ 2147483647 h 1318"/>
              <a:gd name="T20" fmla="*/ 2147483647 w 1318"/>
              <a:gd name="T21" fmla="*/ 2147483647 h 1318"/>
              <a:gd name="T22" fmla="*/ 2147483647 w 1318"/>
              <a:gd name="T23" fmla="*/ 2147483647 h 1318"/>
              <a:gd name="T24" fmla="*/ 2147483647 w 1318"/>
              <a:gd name="T25" fmla="*/ 2147483647 h 1318"/>
              <a:gd name="T26" fmla="*/ 2147483647 w 1318"/>
              <a:gd name="T27" fmla="*/ 2147483647 h 1318"/>
              <a:gd name="T28" fmla="*/ 2147483647 w 1318"/>
              <a:gd name="T29" fmla="*/ 2147483647 h 1318"/>
              <a:gd name="T30" fmla="*/ 2147483647 w 1318"/>
              <a:gd name="T31" fmla="*/ 2147483647 h 1318"/>
              <a:gd name="T32" fmla="*/ 2147483647 w 1318"/>
              <a:gd name="T33" fmla="*/ 2147483647 h 1318"/>
              <a:gd name="T34" fmla="*/ 2147483647 w 1318"/>
              <a:gd name="T35" fmla="*/ 2147483647 h 1318"/>
              <a:gd name="T36" fmla="*/ 2147483647 w 1318"/>
              <a:gd name="T37" fmla="*/ 2147483647 h 1318"/>
              <a:gd name="T38" fmla="*/ 2147483647 w 1318"/>
              <a:gd name="T39" fmla="*/ 2147483647 h 1318"/>
              <a:gd name="T40" fmla="*/ 2147483647 w 1318"/>
              <a:gd name="T41" fmla="*/ 2147483647 h 1318"/>
              <a:gd name="T42" fmla="*/ 2147483647 w 1318"/>
              <a:gd name="T43" fmla="*/ 2147483647 h 1318"/>
              <a:gd name="T44" fmla="*/ 2147483647 w 1318"/>
              <a:gd name="T45" fmla="*/ 2147483647 h 1318"/>
              <a:gd name="T46" fmla="*/ 2147483647 w 1318"/>
              <a:gd name="T47" fmla="*/ 2147483647 h 1318"/>
              <a:gd name="T48" fmla="*/ 2147483647 w 1318"/>
              <a:gd name="T49" fmla="*/ 2147483647 h 1318"/>
              <a:gd name="T50" fmla="*/ 2147483647 w 1318"/>
              <a:gd name="T51" fmla="*/ 2147483647 h 1318"/>
              <a:gd name="T52" fmla="*/ 2147483647 w 1318"/>
              <a:gd name="T53" fmla="*/ 2147483647 h 1318"/>
              <a:gd name="T54" fmla="*/ 2147483647 w 1318"/>
              <a:gd name="T55" fmla="*/ 2147483647 h 1318"/>
              <a:gd name="T56" fmla="*/ 2147483647 w 1318"/>
              <a:gd name="T57" fmla="*/ 2147483647 h 1318"/>
              <a:gd name="T58" fmla="*/ 2147483647 w 1318"/>
              <a:gd name="T59" fmla="*/ 2147483647 h 1318"/>
              <a:gd name="T60" fmla="*/ 2147483647 w 1318"/>
              <a:gd name="T61" fmla="*/ 2147483647 h 1318"/>
              <a:gd name="T62" fmla="*/ 2147483647 w 1318"/>
              <a:gd name="T63" fmla="*/ 2147483647 h 1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8"/>
              <a:gd name="T97" fmla="*/ 0 h 1318"/>
              <a:gd name="T98" fmla="*/ 1318 w 1318"/>
              <a:gd name="T99" fmla="*/ 1318 h 1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8" h="1318">
                <a:moveTo>
                  <a:pt x="1318" y="659"/>
                </a:moveTo>
                <a:lnTo>
                  <a:pt x="1315" y="728"/>
                </a:lnTo>
                <a:lnTo>
                  <a:pt x="1306" y="794"/>
                </a:lnTo>
                <a:lnTo>
                  <a:pt x="1288" y="857"/>
                </a:lnTo>
                <a:lnTo>
                  <a:pt x="1267" y="917"/>
                </a:lnTo>
                <a:lnTo>
                  <a:pt x="1237" y="974"/>
                </a:lnTo>
                <a:lnTo>
                  <a:pt x="1204" y="1027"/>
                </a:lnTo>
                <a:lnTo>
                  <a:pt x="1168" y="1078"/>
                </a:lnTo>
                <a:lnTo>
                  <a:pt x="1126" y="1126"/>
                </a:lnTo>
                <a:lnTo>
                  <a:pt x="1078" y="1168"/>
                </a:lnTo>
                <a:lnTo>
                  <a:pt x="1027" y="1207"/>
                </a:lnTo>
                <a:lnTo>
                  <a:pt x="974" y="1240"/>
                </a:lnTo>
                <a:lnTo>
                  <a:pt x="917" y="1267"/>
                </a:lnTo>
                <a:lnTo>
                  <a:pt x="854" y="1291"/>
                </a:lnTo>
                <a:lnTo>
                  <a:pt x="791" y="1306"/>
                </a:lnTo>
                <a:lnTo>
                  <a:pt x="725" y="1315"/>
                </a:lnTo>
                <a:lnTo>
                  <a:pt x="659" y="1318"/>
                </a:lnTo>
                <a:lnTo>
                  <a:pt x="593" y="1315"/>
                </a:lnTo>
                <a:lnTo>
                  <a:pt x="527" y="1306"/>
                </a:lnTo>
                <a:lnTo>
                  <a:pt x="464" y="1291"/>
                </a:lnTo>
                <a:lnTo>
                  <a:pt x="401" y="1267"/>
                </a:lnTo>
                <a:lnTo>
                  <a:pt x="344" y="1240"/>
                </a:lnTo>
                <a:lnTo>
                  <a:pt x="291" y="1207"/>
                </a:lnTo>
                <a:lnTo>
                  <a:pt x="240" y="1168"/>
                </a:lnTo>
                <a:lnTo>
                  <a:pt x="192" y="1126"/>
                </a:lnTo>
                <a:lnTo>
                  <a:pt x="150" y="1078"/>
                </a:lnTo>
                <a:lnTo>
                  <a:pt x="114" y="1027"/>
                </a:lnTo>
                <a:lnTo>
                  <a:pt x="81" y="974"/>
                </a:lnTo>
                <a:lnTo>
                  <a:pt x="51" y="917"/>
                </a:lnTo>
                <a:lnTo>
                  <a:pt x="30" y="857"/>
                </a:lnTo>
                <a:lnTo>
                  <a:pt x="12" y="794"/>
                </a:lnTo>
                <a:lnTo>
                  <a:pt x="3" y="728"/>
                </a:lnTo>
                <a:lnTo>
                  <a:pt x="0" y="659"/>
                </a:lnTo>
                <a:lnTo>
                  <a:pt x="3" y="593"/>
                </a:lnTo>
                <a:lnTo>
                  <a:pt x="12" y="527"/>
                </a:lnTo>
                <a:lnTo>
                  <a:pt x="30" y="464"/>
                </a:lnTo>
                <a:lnTo>
                  <a:pt x="51" y="404"/>
                </a:lnTo>
                <a:lnTo>
                  <a:pt x="81" y="347"/>
                </a:lnTo>
                <a:lnTo>
                  <a:pt x="114" y="291"/>
                </a:lnTo>
                <a:lnTo>
                  <a:pt x="150" y="240"/>
                </a:lnTo>
                <a:lnTo>
                  <a:pt x="192" y="195"/>
                </a:lnTo>
                <a:lnTo>
                  <a:pt x="240" y="153"/>
                </a:lnTo>
                <a:lnTo>
                  <a:pt x="291" y="114"/>
                </a:lnTo>
                <a:lnTo>
                  <a:pt x="344" y="81"/>
                </a:lnTo>
                <a:lnTo>
                  <a:pt x="401" y="54"/>
                </a:lnTo>
                <a:lnTo>
                  <a:pt x="464" y="30"/>
                </a:lnTo>
                <a:lnTo>
                  <a:pt x="527" y="15"/>
                </a:lnTo>
                <a:lnTo>
                  <a:pt x="593" y="6"/>
                </a:lnTo>
                <a:lnTo>
                  <a:pt x="659" y="0"/>
                </a:lnTo>
                <a:lnTo>
                  <a:pt x="725" y="6"/>
                </a:lnTo>
                <a:lnTo>
                  <a:pt x="791" y="15"/>
                </a:lnTo>
                <a:lnTo>
                  <a:pt x="854" y="30"/>
                </a:lnTo>
                <a:lnTo>
                  <a:pt x="917" y="54"/>
                </a:lnTo>
                <a:lnTo>
                  <a:pt x="974" y="81"/>
                </a:lnTo>
                <a:lnTo>
                  <a:pt x="1027" y="114"/>
                </a:lnTo>
                <a:lnTo>
                  <a:pt x="1078" y="153"/>
                </a:lnTo>
                <a:lnTo>
                  <a:pt x="1126" y="195"/>
                </a:lnTo>
                <a:lnTo>
                  <a:pt x="1168" y="240"/>
                </a:lnTo>
                <a:lnTo>
                  <a:pt x="1204" y="291"/>
                </a:lnTo>
                <a:lnTo>
                  <a:pt x="1237" y="347"/>
                </a:lnTo>
                <a:lnTo>
                  <a:pt x="1267" y="404"/>
                </a:lnTo>
                <a:lnTo>
                  <a:pt x="1288" y="464"/>
                </a:lnTo>
                <a:lnTo>
                  <a:pt x="1306" y="527"/>
                </a:lnTo>
                <a:lnTo>
                  <a:pt x="1315" y="593"/>
                </a:lnTo>
                <a:lnTo>
                  <a:pt x="1318" y="659"/>
                </a:lnTo>
                <a:close/>
              </a:path>
            </a:pathLst>
          </a:custGeom>
          <a:solidFill>
            <a:srgbClr val="9E0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TextBox 17"/>
          <p:cNvSpPr txBox="1">
            <a:spLocks noChangeArrowheads="1"/>
          </p:cNvSpPr>
          <p:nvPr/>
        </p:nvSpPr>
        <p:spPr bwMode="auto">
          <a:xfrm>
            <a:off x="6584952" y="716317"/>
            <a:ext cx="20208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algn="ctr" eaLnBrk="1" hangingPunct="1"/>
            <a:r>
              <a:rPr lang="es-ES_tradnl" sz="1800" dirty="0">
                <a:solidFill>
                  <a:schemeClr val="bg1"/>
                </a:solidFill>
              </a:rPr>
              <a:t>Contribuir al mejoramiento de la calidad de la </a:t>
            </a:r>
            <a:r>
              <a:rPr lang="es-ES_tradnl" sz="1800" dirty="0" smtClean="0">
                <a:solidFill>
                  <a:schemeClr val="bg1"/>
                </a:solidFill>
              </a:rPr>
              <a:t>educación </a:t>
            </a:r>
            <a:r>
              <a:rPr lang="es-ES_tradnl" sz="1800" dirty="0">
                <a:solidFill>
                  <a:schemeClr val="bg1"/>
                </a:solidFill>
              </a:rPr>
              <a:t>a</a:t>
            </a:r>
            <a:r>
              <a:rPr lang="es-ES_tradnl" sz="1800" dirty="0" smtClean="0">
                <a:solidFill>
                  <a:schemeClr val="bg1"/>
                </a:solidFill>
              </a:rPr>
              <a:t>grícola  </a:t>
            </a:r>
            <a:r>
              <a:rPr lang="es-ES_tradnl" sz="1800" dirty="0">
                <a:solidFill>
                  <a:schemeClr val="bg1"/>
                </a:solidFill>
              </a:rPr>
              <a:t>s</a:t>
            </a:r>
            <a:r>
              <a:rPr lang="es-ES_tradnl" sz="1800" dirty="0" smtClean="0">
                <a:solidFill>
                  <a:schemeClr val="bg1"/>
                </a:solidFill>
              </a:rPr>
              <a:t>uperior </a:t>
            </a:r>
            <a:endParaRPr lang="en-GB" sz="1800" dirty="0">
              <a:solidFill>
                <a:schemeClr val="bg1"/>
              </a:solidFill>
            </a:endParaRPr>
          </a:p>
        </p:txBody>
      </p:sp>
      <p:sp>
        <p:nvSpPr>
          <p:cNvPr id="25611" name="Freeform 44"/>
          <p:cNvSpPr>
            <a:spLocks/>
          </p:cNvSpPr>
          <p:nvPr/>
        </p:nvSpPr>
        <p:spPr bwMode="auto">
          <a:xfrm>
            <a:off x="6400800" y="2617788"/>
            <a:ext cx="2406650" cy="2406650"/>
          </a:xfrm>
          <a:custGeom>
            <a:avLst/>
            <a:gdLst>
              <a:gd name="T0" fmla="*/ 2147483647 w 1516"/>
              <a:gd name="T1" fmla="*/ 2147483647 h 1516"/>
              <a:gd name="T2" fmla="*/ 2147483647 w 1516"/>
              <a:gd name="T3" fmla="*/ 2147483647 h 1516"/>
              <a:gd name="T4" fmla="*/ 2147483647 w 1516"/>
              <a:gd name="T5" fmla="*/ 2147483647 h 1516"/>
              <a:gd name="T6" fmla="*/ 2147483647 w 1516"/>
              <a:gd name="T7" fmla="*/ 2147483647 h 1516"/>
              <a:gd name="T8" fmla="*/ 2147483647 w 1516"/>
              <a:gd name="T9" fmla="*/ 2147483647 h 1516"/>
              <a:gd name="T10" fmla="*/ 2147483647 w 1516"/>
              <a:gd name="T11" fmla="*/ 2147483647 h 1516"/>
              <a:gd name="T12" fmla="*/ 2147483647 w 1516"/>
              <a:gd name="T13" fmla="*/ 2147483647 h 1516"/>
              <a:gd name="T14" fmla="*/ 2147483647 w 1516"/>
              <a:gd name="T15" fmla="*/ 2147483647 h 1516"/>
              <a:gd name="T16" fmla="*/ 2147483647 w 1516"/>
              <a:gd name="T17" fmla="*/ 2147483647 h 1516"/>
              <a:gd name="T18" fmla="*/ 2147483647 w 1516"/>
              <a:gd name="T19" fmla="*/ 2147483647 h 1516"/>
              <a:gd name="T20" fmla="*/ 2147483647 w 1516"/>
              <a:gd name="T21" fmla="*/ 2147483647 h 1516"/>
              <a:gd name="T22" fmla="*/ 2147483647 w 1516"/>
              <a:gd name="T23" fmla="*/ 2147483647 h 1516"/>
              <a:gd name="T24" fmla="*/ 2147483647 w 1516"/>
              <a:gd name="T25" fmla="*/ 2147483647 h 1516"/>
              <a:gd name="T26" fmla="*/ 2147483647 w 1516"/>
              <a:gd name="T27" fmla="*/ 2147483647 h 1516"/>
              <a:gd name="T28" fmla="*/ 2147483647 w 1516"/>
              <a:gd name="T29" fmla="*/ 2147483647 h 1516"/>
              <a:gd name="T30" fmla="*/ 2147483647 w 1516"/>
              <a:gd name="T31" fmla="*/ 2147483647 h 1516"/>
              <a:gd name="T32" fmla="*/ 2147483647 w 1516"/>
              <a:gd name="T33" fmla="*/ 2147483647 h 1516"/>
              <a:gd name="T34" fmla="*/ 2147483647 w 1516"/>
              <a:gd name="T35" fmla="*/ 2147483647 h 1516"/>
              <a:gd name="T36" fmla="*/ 2147483647 w 1516"/>
              <a:gd name="T37" fmla="*/ 2147483647 h 1516"/>
              <a:gd name="T38" fmla="*/ 2147483647 w 1516"/>
              <a:gd name="T39" fmla="*/ 2147483647 h 1516"/>
              <a:gd name="T40" fmla="*/ 2147483647 w 1516"/>
              <a:gd name="T41" fmla="*/ 2147483647 h 1516"/>
              <a:gd name="T42" fmla="*/ 0 w 1516"/>
              <a:gd name="T43" fmla="*/ 2147483647 h 1516"/>
              <a:gd name="T44" fmla="*/ 2147483647 w 1516"/>
              <a:gd name="T45" fmla="*/ 2147483647 h 1516"/>
              <a:gd name="T46" fmla="*/ 2147483647 w 1516"/>
              <a:gd name="T47" fmla="*/ 2147483647 h 1516"/>
              <a:gd name="T48" fmla="*/ 2147483647 w 1516"/>
              <a:gd name="T49" fmla="*/ 2147483647 h 1516"/>
              <a:gd name="T50" fmla="*/ 2147483647 w 1516"/>
              <a:gd name="T51" fmla="*/ 2147483647 h 1516"/>
              <a:gd name="T52" fmla="*/ 2147483647 w 1516"/>
              <a:gd name="T53" fmla="*/ 2147483647 h 1516"/>
              <a:gd name="T54" fmla="*/ 2147483647 w 1516"/>
              <a:gd name="T55" fmla="*/ 2147483647 h 1516"/>
              <a:gd name="T56" fmla="*/ 2147483647 w 1516"/>
              <a:gd name="T57" fmla="*/ 2147483647 h 1516"/>
              <a:gd name="T58" fmla="*/ 2147483647 w 1516"/>
              <a:gd name="T59" fmla="*/ 2147483647 h 1516"/>
              <a:gd name="T60" fmla="*/ 2147483647 w 1516"/>
              <a:gd name="T61" fmla="*/ 2147483647 h 1516"/>
              <a:gd name="T62" fmla="*/ 2147483647 w 1516"/>
              <a:gd name="T63" fmla="*/ 2147483647 h 1516"/>
              <a:gd name="T64" fmla="*/ 2147483647 w 1516"/>
              <a:gd name="T65" fmla="*/ 2147483647 h 1516"/>
              <a:gd name="T66" fmla="*/ 2147483647 w 1516"/>
              <a:gd name="T67" fmla="*/ 2147483647 h 1516"/>
              <a:gd name="T68" fmla="*/ 2147483647 w 1516"/>
              <a:gd name="T69" fmla="*/ 2147483647 h 1516"/>
              <a:gd name="T70" fmla="*/ 2147483647 w 1516"/>
              <a:gd name="T71" fmla="*/ 2147483647 h 1516"/>
              <a:gd name="T72" fmla="*/ 2147483647 w 1516"/>
              <a:gd name="T73" fmla="*/ 2147483647 h 1516"/>
              <a:gd name="T74" fmla="*/ 2147483647 w 1516"/>
              <a:gd name="T75" fmla="*/ 2147483647 h 1516"/>
              <a:gd name="T76" fmla="*/ 2147483647 w 1516"/>
              <a:gd name="T77" fmla="*/ 2147483647 h 1516"/>
              <a:gd name="T78" fmla="*/ 2147483647 w 1516"/>
              <a:gd name="T79" fmla="*/ 2147483647 h 1516"/>
              <a:gd name="T80" fmla="*/ 2147483647 w 1516"/>
              <a:gd name="T81" fmla="*/ 2147483647 h 1516"/>
              <a:gd name="T82" fmla="*/ 2147483647 w 1516"/>
              <a:gd name="T83" fmla="*/ 2147483647 h 1516"/>
              <a:gd name="T84" fmla="*/ 2147483647 w 1516"/>
              <a:gd name="T85" fmla="*/ 2147483647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6"/>
              <a:gd name="T130" fmla="*/ 0 h 1516"/>
              <a:gd name="T131" fmla="*/ 1516 w 1516"/>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6" h="1516">
                <a:moveTo>
                  <a:pt x="1516" y="758"/>
                </a:moveTo>
                <a:lnTo>
                  <a:pt x="1516" y="798"/>
                </a:lnTo>
                <a:lnTo>
                  <a:pt x="1513" y="838"/>
                </a:lnTo>
                <a:lnTo>
                  <a:pt x="1508" y="875"/>
                </a:lnTo>
                <a:lnTo>
                  <a:pt x="1502" y="912"/>
                </a:lnTo>
                <a:lnTo>
                  <a:pt x="1493" y="949"/>
                </a:lnTo>
                <a:lnTo>
                  <a:pt x="1482" y="986"/>
                </a:lnTo>
                <a:lnTo>
                  <a:pt x="1471" y="1020"/>
                </a:lnTo>
                <a:lnTo>
                  <a:pt x="1456" y="1054"/>
                </a:lnTo>
                <a:lnTo>
                  <a:pt x="1442" y="1089"/>
                </a:lnTo>
                <a:lnTo>
                  <a:pt x="1425" y="1120"/>
                </a:lnTo>
                <a:lnTo>
                  <a:pt x="1405" y="1151"/>
                </a:lnTo>
                <a:lnTo>
                  <a:pt x="1388" y="1183"/>
                </a:lnTo>
                <a:lnTo>
                  <a:pt x="1365" y="1214"/>
                </a:lnTo>
                <a:lnTo>
                  <a:pt x="1342" y="1243"/>
                </a:lnTo>
                <a:lnTo>
                  <a:pt x="1320" y="1268"/>
                </a:lnTo>
                <a:lnTo>
                  <a:pt x="1294" y="1297"/>
                </a:lnTo>
                <a:lnTo>
                  <a:pt x="1268" y="1320"/>
                </a:lnTo>
                <a:lnTo>
                  <a:pt x="1240" y="1345"/>
                </a:lnTo>
                <a:lnTo>
                  <a:pt x="1211" y="1368"/>
                </a:lnTo>
                <a:lnTo>
                  <a:pt x="1183" y="1388"/>
                </a:lnTo>
                <a:lnTo>
                  <a:pt x="1151" y="1408"/>
                </a:lnTo>
                <a:lnTo>
                  <a:pt x="1120" y="1425"/>
                </a:lnTo>
                <a:lnTo>
                  <a:pt x="1086" y="1442"/>
                </a:lnTo>
                <a:lnTo>
                  <a:pt x="1054" y="1459"/>
                </a:lnTo>
                <a:lnTo>
                  <a:pt x="1017" y="1471"/>
                </a:lnTo>
                <a:lnTo>
                  <a:pt x="983" y="1482"/>
                </a:lnTo>
                <a:lnTo>
                  <a:pt x="946" y="1493"/>
                </a:lnTo>
                <a:lnTo>
                  <a:pt x="912" y="1502"/>
                </a:lnTo>
                <a:lnTo>
                  <a:pt x="875" y="1508"/>
                </a:lnTo>
                <a:lnTo>
                  <a:pt x="835" y="1513"/>
                </a:lnTo>
                <a:lnTo>
                  <a:pt x="798" y="1516"/>
                </a:lnTo>
                <a:lnTo>
                  <a:pt x="758" y="1516"/>
                </a:lnTo>
                <a:lnTo>
                  <a:pt x="718" y="1516"/>
                </a:lnTo>
                <a:lnTo>
                  <a:pt x="681" y="1513"/>
                </a:lnTo>
                <a:lnTo>
                  <a:pt x="641" y="1508"/>
                </a:lnTo>
                <a:lnTo>
                  <a:pt x="604" y="1502"/>
                </a:lnTo>
                <a:lnTo>
                  <a:pt x="570" y="1493"/>
                </a:lnTo>
                <a:lnTo>
                  <a:pt x="533" y="1482"/>
                </a:lnTo>
                <a:lnTo>
                  <a:pt x="499" y="1471"/>
                </a:lnTo>
                <a:lnTo>
                  <a:pt x="462" y="1459"/>
                </a:lnTo>
                <a:lnTo>
                  <a:pt x="430" y="1442"/>
                </a:lnTo>
                <a:lnTo>
                  <a:pt x="396" y="1425"/>
                </a:lnTo>
                <a:lnTo>
                  <a:pt x="365" y="1408"/>
                </a:lnTo>
                <a:lnTo>
                  <a:pt x="333" y="1388"/>
                </a:lnTo>
                <a:lnTo>
                  <a:pt x="305" y="1368"/>
                </a:lnTo>
                <a:lnTo>
                  <a:pt x="276" y="1345"/>
                </a:lnTo>
                <a:lnTo>
                  <a:pt x="248" y="1320"/>
                </a:lnTo>
                <a:lnTo>
                  <a:pt x="222" y="1297"/>
                </a:lnTo>
                <a:lnTo>
                  <a:pt x="197" y="1268"/>
                </a:lnTo>
                <a:lnTo>
                  <a:pt x="174" y="1243"/>
                </a:lnTo>
                <a:lnTo>
                  <a:pt x="151" y="1214"/>
                </a:lnTo>
                <a:lnTo>
                  <a:pt x="128" y="1183"/>
                </a:lnTo>
                <a:lnTo>
                  <a:pt x="111" y="1151"/>
                </a:lnTo>
                <a:lnTo>
                  <a:pt x="91" y="1120"/>
                </a:lnTo>
                <a:lnTo>
                  <a:pt x="74" y="1089"/>
                </a:lnTo>
                <a:lnTo>
                  <a:pt x="60" y="1054"/>
                </a:lnTo>
                <a:lnTo>
                  <a:pt x="46" y="1020"/>
                </a:lnTo>
                <a:lnTo>
                  <a:pt x="34" y="986"/>
                </a:lnTo>
                <a:lnTo>
                  <a:pt x="23" y="949"/>
                </a:lnTo>
                <a:lnTo>
                  <a:pt x="14" y="912"/>
                </a:lnTo>
                <a:lnTo>
                  <a:pt x="9" y="875"/>
                </a:lnTo>
                <a:lnTo>
                  <a:pt x="3" y="838"/>
                </a:lnTo>
                <a:lnTo>
                  <a:pt x="0" y="798"/>
                </a:lnTo>
                <a:lnTo>
                  <a:pt x="0" y="758"/>
                </a:lnTo>
                <a:lnTo>
                  <a:pt x="0" y="721"/>
                </a:lnTo>
                <a:lnTo>
                  <a:pt x="3" y="681"/>
                </a:lnTo>
                <a:lnTo>
                  <a:pt x="9" y="644"/>
                </a:lnTo>
                <a:lnTo>
                  <a:pt x="14" y="607"/>
                </a:lnTo>
                <a:lnTo>
                  <a:pt x="23" y="570"/>
                </a:lnTo>
                <a:lnTo>
                  <a:pt x="34" y="533"/>
                </a:lnTo>
                <a:lnTo>
                  <a:pt x="46" y="499"/>
                </a:lnTo>
                <a:lnTo>
                  <a:pt x="60" y="465"/>
                </a:lnTo>
                <a:lnTo>
                  <a:pt x="74" y="430"/>
                </a:lnTo>
                <a:lnTo>
                  <a:pt x="91" y="399"/>
                </a:lnTo>
                <a:lnTo>
                  <a:pt x="111" y="365"/>
                </a:lnTo>
                <a:lnTo>
                  <a:pt x="128" y="336"/>
                </a:lnTo>
                <a:lnTo>
                  <a:pt x="151" y="305"/>
                </a:lnTo>
                <a:lnTo>
                  <a:pt x="174" y="276"/>
                </a:lnTo>
                <a:lnTo>
                  <a:pt x="197" y="251"/>
                </a:lnTo>
                <a:lnTo>
                  <a:pt x="222" y="222"/>
                </a:lnTo>
                <a:lnTo>
                  <a:pt x="248" y="199"/>
                </a:lnTo>
                <a:lnTo>
                  <a:pt x="276" y="174"/>
                </a:lnTo>
                <a:lnTo>
                  <a:pt x="305" y="151"/>
                </a:lnTo>
                <a:lnTo>
                  <a:pt x="333" y="131"/>
                </a:lnTo>
                <a:lnTo>
                  <a:pt x="365" y="111"/>
                </a:lnTo>
                <a:lnTo>
                  <a:pt x="396" y="94"/>
                </a:lnTo>
                <a:lnTo>
                  <a:pt x="430" y="77"/>
                </a:lnTo>
                <a:lnTo>
                  <a:pt x="462" y="60"/>
                </a:lnTo>
                <a:lnTo>
                  <a:pt x="499" y="48"/>
                </a:lnTo>
                <a:lnTo>
                  <a:pt x="533" y="34"/>
                </a:lnTo>
                <a:lnTo>
                  <a:pt x="570" y="26"/>
                </a:lnTo>
                <a:lnTo>
                  <a:pt x="604" y="17"/>
                </a:lnTo>
                <a:lnTo>
                  <a:pt x="641" y="9"/>
                </a:lnTo>
                <a:lnTo>
                  <a:pt x="681" y="6"/>
                </a:lnTo>
                <a:lnTo>
                  <a:pt x="718" y="3"/>
                </a:lnTo>
                <a:lnTo>
                  <a:pt x="758" y="0"/>
                </a:lnTo>
                <a:lnTo>
                  <a:pt x="798" y="3"/>
                </a:lnTo>
                <a:lnTo>
                  <a:pt x="835" y="6"/>
                </a:lnTo>
                <a:lnTo>
                  <a:pt x="875" y="9"/>
                </a:lnTo>
                <a:lnTo>
                  <a:pt x="912" y="17"/>
                </a:lnTo>
                <a:lnTo>
                  <a:pt x="946" y="26"/>
                </a:lnTo>
                <a:lnTo>
                  <a:pt x="983" y="34"/>
                </a:lnTo>
                <a:lnTo>
                  <a:pt x="1017" y="48"/>
                </a:lnTo>
                <a:lnTo>
                  <a:pt x="1054" y="60"/>
                </a:lnTo>
                <a:lnTo>
                  <a:pt x="1086" y="77"/>
                </a:lnTo>
                <a:lnTo>
                  <a:pt x="1120" y="94"/>
                </a:lnTo>
                <a:lnTo>
                  <a:pt x="1151" y="111"/>
                </a:lnTo>
                <a:lnTo>
                  <a:pt x="1183" y="131"/>
                </a:lnTo>
                <a:lnTo>
                  <a:pt x="1211" y="151"/>
                </a:lnTo>
                <a:lnTo>
                  <a:pt x="1240" y="174"/>
                </a:lnTo>
                <a:lnTo>
                  <a:pt x="1268" y="199"/>
                </a:lnTo>
                <a:lnTo>
                  <a:pt x="1294" y="222"/>
                </a:lnTo>
                <a:lnTo>
                  <a:pt x="1320" y="251"/>
                </a:lnTo>
                <a:lnTo>
                  <a:pt x="1342" y="276"/>
                </a:lnTo>
                <a:lnTo>
                  <a:pt x="1365" y="305"/>
                </a:lnTo>
                <a:lnTo>
                  <a:pt x="1388" y="336"/>
                </a:lnTo>
                <a:lnTo>
                  <a:pt x="1405" y="365"/>
                </a:lnTo>
                <a:lnTo>
                  <a:pt x="1425" y="399"/>
                </a:lnTo>
                <a:lnTo>
                  <a:pt x="1442" y="430"/>
                </a:lnTo>
                <a:lnTo>
                  <a:pt x="1456" y="465"/>
                </a:lnTo>
                <a:lnTo>
                  <a:pt x="1471" y="499"/>
                </a:lnTo>
                <a:lnTo>
                  <a:pt x="1482" y="533"/>
                </a:lnTo>
                <a:lnTo>
                  <a:pt x="1493" y="570"/>
                </a:lnTo>
                <a:lnTo>
                  <a:pt x="1502" y="607"/>
                </a:lnTo>
                <a:lnTo>
                  <a:pt x="1508" y="644"/>
                </a:lnTo>
                <a:lnTo>
                  <a:pt x="1513" y="681"/>
                </a:lnTo>
                <a:lnTo>
                  <a:pt x="1516" y="721"/>
                </a:lnTo>
                <a:lnTo>
                  <a:pt x="1516" y="758"/>
                </a:lnTo>
                <a:close/>
              </a:path>
            </a:pathLst>
          </a:custGeom>
          <a:solidFill>
            <a:srgbClr val="D38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TextBox 17"/>
          <p:cNvSpPr txBox="1">
            <a:spLocks noChangeArrowheads="1"/>
          </p:cNvSpPr>
          <p:nvPr/>
        </p:nvSpPr>
        <p:spPr bwMode="auto">
          <a:xfrm>
            <a:off x="6858000" y="2895600"/>
            <a:ext cx="167640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buFont typeface="Arial" charset="0"/>
              <a:buNone/>
            </a:pPr>
            <a:r>
              <a:rPr lang="es-MX" sz="1200" b="1" dirty="0">
                <a:solidFill>
                  <a:srgbClr val="FFFFFF"/>
                </a:solidFill>
              </a:rPr>
              <a:t>Dar certidumbre a los estudiantes, profesores, profesionistas, productores, y a la sociedad en general sobre la calidad de los programas </a:t>
            </a:r>
            <a:endParaRPr lang="en-GB" sz="1200" b="1" dirty="0">
              <a:solidFill>
                <a:srgbClr val="FFFFFF"/>
              </a:solidFill>
            </a:endParaRPr>
          </a:p>
        </p:txBody>
      </p:sp>
      <p:sp>
        <p:nvSpPr>
          <p:cNvPr id="25613" name="Freeform 48"/>
          <p:cNvSpPr>
            <a:spLocks/>
          </p:cNvSpPr>
          <p:nvPr/>
        </p:nvSpPr>
        <p:spPr bwMode="auto">
          <a:xfrm>
            <a:off x="4019550" y="3675063"/>
            <a:ext cx="2435225" cy="2435225"/>
          </a:xfrm>
          <a:custGeom>
            <a:avLst/>
            <a:gdLst>
              <a:gd name="T0" fmla="*/ 2147483647 w 1534"/>
              <a:gd name="T1" fmla="*/ 2147483647 h 1534"/>
              <a:gd name="T2" fmla="*/ 2147483647 w 1534"/>
              <a:gd name="T3" fmla="*/ 2147483647 h 1534"/>
              <a:gd name="T4" fmla="*/ 2147483647 w 1534"/>
              <a:gd name="T5" fmla="*/ 2147483647 h 1534"/>
              <a:gd name="T6" fmla="*/ 2147483647 w 1534"/>
              <a:gd name="T7" fmla="*/ 2147483647 h 1534"/>
              <a:gd name="T8" fmla="*/ 2147483647 w 1534"/>
              <a:gd name="T9" fmla="*/ 2147483647 h 1534"/>
              <a:gd name="T10" fmla="*/ 2147483647 w 1534"/>
              <a:gd name="T11" fmla="*/ 2147483647 h 1534"/>
              <a:gd name="T12" fmla="*/ 2147483647 w 1534"/>
              <a:gd name="T13" fmla="*/ 2147483647 h 1534"/>
              <a:gd name="T14" fmla="*/ 2147483647 w 1534"/>
              <a:gd name="T15" fmla="*/ 2147483647 h 1534"/>
              <a:gd name="T16" fmla="*/ 2147483647 w 1534"/>
              <a:gd name="T17" fmla="*/ 2147483647 h 1534"/>
              <a:gd name="T18" fmla="*/ 2147483647 w 1534"/>
              <a:gd name="T19" fmla="*/ 2147483647 h 1534"/>
              <a:gd name="T20" fmla="*/ 2147483647 w 1534"/>
              <a:gd name="T21" fmla="*/ 2147483647 h 1534"/>
              <a:gd name="T22" fmla="*/ 2147483647 w 1534"/>
              <a:gd name="T23" fmla="*/ 2147483647 h 1534"/>
              <a:gd name="T24" fmla="*/ 2147483647 w 1534"/>
              <a:gd name="T25" fmla="*/ 2147483647 h 1534"/>
              <a:gd name="T26" fmla="*/ 2147483647 w 1534"/>
              <a:gd name="T27" fmla="*/ 2147483647 h 1534"/>
              <a:gd name="T28" fmla="*/ 2147483647 w 1534"/>
              <a:gd name="T29" fmla="*/ 2147483647 h 1534"/>
              <a:gd name="T30" fmla="*/ 2147483647 w 1534"/>
              <a:gd name="T31" fmla="*/ 2147483647 h 1534"/>
              <a:gd name="T32" fmla="*/ 2147483647 w 1534"/>
              <a:gd name="T33" fmla="*/ 2147483647 h 1534"/>
              <a:gd name="T34" fmla="*/ 2147483647 w 1534"/>
              <a:gd name="T35" fmla="*/ 2147483647 h 1534"/>
              <a:gd name="T36" fmla="*/ 2147483647 w 1534"/>
              <a:gd name="T37" fmla="*/ 2147483647 h 1534"/>
              <a:gd name="T38" fmla="*/ 2147483647 w 1534"/>
              <a:gd name="T39" fmla="*/ 2147483647 h 1534"/>
              <a:gd name="T40" fmla="*/ 2147483647 w 1534"/>
              <a:gd name="T41" fmla="*/ 2147483647 h 1534"/>
              <a:gd name="T42" fmla="*/ 0 w 1534"/>
              <a:gd name="T43" fmla="*/ 2147483647 h 1534"/>
              <a:gd name="T44" fmla="*/ 2147483647 w 1534"/>
              <a:gd name="T45" fmla="*/ 2147483647 h 1534"/>
              <a:gd name="T46" fmla="*/ 2147483647 w 1534"/>
              <a:gd name="T47" fmla="*/ 2147483647 h 1534"/>
              <a:gd name="T48" fmla="*/ 2147483647 w 1534"/>
              <a:gd name="T49" fmla="*/ 2147483647 h 1534"/>
              <a:gd name="T50" fmla="*/ 2147483647 w 1534"/>
              <a:gd name="T51" fmla="*/ 2147483647 h 1534"/>
              <a:gd name="T52" fmla="*/ 2147483647 w 1534"/>
              <a:gd name="T53" fmla="*/ 2147483647 h 1534"/>
              <a:gd name="T54" fmla="*/ 2147483647 w 1534"/>
              <a:gd name="T55" fmla="*/ 2147483647 h 1534"/>
              <a:gd name="T56" fmla="*/ 2147483647 w 1534"/>
              <a:gd name="T57" fmla="*/ 2147483647 h 1534"/>
              <a:gd name="T58" fmla="*/ 2147483647 w 1534"/>
              <a:gd name="T59" fmla="*/ 2147483647 h 1534"/>
              <a:gd name="T60" fmla="*/ 2147483647 w 1534"/>
              <a:gd name="T61" fmla="*/ 2147483647 h 1534"/>
              <a:gd name="T62" fmla="*/ 2147483647 w 1534"/>
              <a:gd name="T63" fmla="*/ 2147483647 h 1534"/>
              <a:gd name="T64" fmla="*/ 2147483647 w 1534"/>
              <a:gd name="T65" fmla="*/ 2147483647 h 1534"/>
              <a:gd name="T66" fmla="*/ 2147483647 w 1534"/>
              <a:gd name="T67" fmla="*/ 2147483647 h 1534"/>
              <a:gd name="T68" fmla="*/ 2147483647 w 1534"/>
              <a:gd name="T69" fmla="*/ 2147483647 h 1534"/>
              <a:gd name="T70" fmla="*/ 2147483647 w 1534"/>
              <a:gd name="T71" fmla="*/ 2147483647 h 1534"/>
              <a:gd name="T72" fmla="*/ 2147483647 w 1534"/>
              <a:gd name="T73" fmla="*/ 2147483647 h 1534"/>
              <a:gd name="T74" fmla="*/ 2147483647 w 1534"/>
              <a:gd name="T75" fmla="*/ 2147483647 h 1534"/>
              <a:gd name="T76" fmla="*/ 2147483647 w 1534"/>
              <a:gd name="T77" fmla="*/ 2147483647 h 1534"/>
              <a:gd name="T78" fmla="*/ 2147483647 w 1534"/>
              <a:gd name="T79" fmla="*/ 2147483647 h 1534"/>
              <a:gd name="T80" fmla="*/ 2147483647 w 1534"/>
              <a:gd name="T81" fmla="*/ 2147483647 h 1534"/>
              <a:gd name="T82" fmla="*/ 2147483647 w 1534"/>
              <a:gd name="T83" fmla="*/ 2147483647 h 1534"/>
              <a:gd name="T84" fmla="*/ 2147483647 w 1534"/>
              <a:gd name="T85" fmla="*/ 2147483647 h 1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4"/>
              <a:gd name="T130" fmla="*/ 0 h 1534"/>
              <a:gd name="T131" fmla="*/ 1534 w 1534"/>
              <a:gd name="T132" fmla="*/ 1534 h 1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4" h="1534">
                <a:moveTo>
                  <a:pt x="1534" y="767"/>
                </a:moveTo>
                <a:lnTo>
                  <a:pt x="1534" y="808"/>
                </a:lnTo>
                <a:lnTo>
                  <a:pt x="1531" y="845"/>
                </a:lnTo>
                <a:lnTo>
                  <a:pt x="1525" y="886"/>
                </a:lnTo>
                <a:lnTo>
                  <a:pt x="1520" y="924"/>
                </a:lnTo>
                <a:lnTo>
                  <a:pt x="1511" y="959"/>
                </a:lnTo>
                <a:lnTo>
                  <a:pt x="1499" y="997"/>
                </a:lnTo>
                <a:lnTo>
                  <a:pt x="1488" y="1031"/>
                </a:lnTo>
                <a:lnTo>
                  <a:pt x="1473" y="1066"/>
                </a:lnTo>
                <a:lnTo>
                  <a:pt x="1459" y="1101"/>
                </a:lnTo>
                <a:lnTo>
                  <a:pt x="1441" y="1133"/>
                </a:lnTo>
                <a:lnTo>
                  <a:pt x="1424" y="1165"/>
                </a:lnTo>
                <a:lnTo>
                  <a:pt x="1403" y="1197"/>
                </a:lnTo>
                <a:lnTo>
                  <a:pt x="1383" y="1226"/>
                </a:lnTo>
                <a:lnTo>
                  <a:pt x="1360" y="1255"/>
                </a:lnTo>
                <a:lnTo>
                  <a:pt x="1334" y="1284"/>
                </a:lnTo>
                <a:lnTo>
                  <a:pt x="1310" y="1310"/>
                </a:lnTo>
                <a:lnTo>
                  <a:pt x="1284" y="1337"/>
                </a:lnTo>
                <a:lnTo>
                  <a:pt x="1255" y="1360"/>
                </a:lnTo>
                <a:lnTo>
                  <a:pt x="1226" y="1383"/>
                </a:lnTo>
                <a:lnTo>
                  <a:pt x="1197" y="1403"/>
                </a:lnTo>
                <a:lnTo>
                  <a:pt x="1165" y="1424"/>
                </a:lnTo>
                <a:lnTo>
                  <a:pt x="1133" y="1444"/>
                </a:lnTo>
                <a:lnTo>
                  <a:pt x="1098" y="1459"/>
                </a:lnTo>
                <a:lnTo>
                  <a:pt x="1066" y="1476"/>
                </a:lnTo>
                <a:lnTo>
                  <a:pt x="1031" y="1488"/>
                </a:lnTo>
                <a:lnTo>
                  <a:pt x="997" y="1502"/>
                </a:lnTo>
                <a:lnTo>
                  <a:pt x="959" y="1511"/>
                </a:lnTo>
                <a:lnTo>
                  <a:pt x="921" y="1520"/>
                </a:lnTo>
                <a:lnTo>
                  <a:pt x="883" y="1525"/>
                </a:lnTo>
                <a:lnTo>
                  <a:pt x="845" y="1531"/>
                </a:lnTo>
                <a:lnTo>
                  <a:pt x="808" y="1534"/>
                </a:lnTo>
                <a:lnTo>
                  <a:pt x="767" y="1534"/>
                </a:lnTo>
                <a:lnTo>
                  <a:pt x="726" y="1534"/>
                </a:lnTo>
                <a:lnTo>
                  <a:pt x="689" y="1531"/>
                </a:lnTo>
                <a:lnTo>
                  <a:pt x="651" y="1525"/>
                </a:lnTo>
                <a:lnTo>
                  <a:pt x="613" y="1520"/>
                </a:lnTo>
                <a:lnTo>
                  <a:pt x="575" y="1511"/>
                </a:lnTo>
                <a:lnTo>
                  <a:pt x="538" y="1502"/>
                </a:lnTo>
                <a:lnTo>
                  <a:pt x="503" y="1488"/>
                </a:lnTo>
                <a:lnTo>
                  <a:pt x="468" y="1476"/>
                </a:lnTo>
                <a:lnTo>
                  <a:pt x="436" y="1459"/>
                </a:lnTo>
                <a:lnTo>
                  <a:pt x="401" y="1444"/>
                </a:lnTo>
                <a:lnTo>
                  <a:pt x="369" y="1424"/>
                </a:lnTo>
                <a:lnTo>
                  <a:pt x="337" y="1403"/>
                </a:lnTo>
                <a:lnTo>
                  <a:pt x="308" y="1383"/>
                </a:lnTo>
                <a:lnTo>
                  <a:pt x="279" y="1360"/>
                </a:lnTo>
                <a:lnTo>
                  <a:pt x="250" y="1337"/>
                </a:lnTo>
                <a:lnTo>
                  <a:pt x="224" y="1310"/>
                </a:lnTo>
                <a:lnTo>
                  <a:pt x="200" y="1284"/>
                </a:lnTo>
                <a:lnTo>
                  <a:pt x="174" y="1255"/>
                </a:lnTo>
                <a:lnTo>
                  <a:pt x="151" y="1226"/>
                </a:lnTo>
                <a:lnTo>
                  <a:pt x="131" y="1197"/>
                </a:lnTo>
                <a:lnTo>
                  <a:pt x="110" y="1165"/>
                </a:lnTo>
                <a:lnTo>
                  <a:pt x="93" y="1133"/>
                </a:lnTo>
                <a:lnTo>
                  <a:pt x="76" y="1101"/>
                </a:lnTo>
                <a:lnTo>
                  <a:pt x="61" y="1066"/>
                </a:lnTo>
                <a:lnTo>
                  <a:pt x="46" y="1031"/>
                </a:lnTo>
                <a:lnTo>
                  <a:pt x="35" y="997"/>
                </a:lnTo>
                <a:lnTo>
                  <a:pt x="23" y="959"/>
                </a:lnTo>
                <a:lnTo>
                  <a:pt x="15" y="924"/>
                </a:lnTo>
                <a:lnTo>
                  <a:pt x="9" y="886"/>
                </a:lnTo>
                <a:lnTo>
                  <a:pt x="3" y="845"/>
                </a:lnTo>
                <a:lnTo>
                  <a:pt x="0" y="808"/>
                </a:lnTo>
                <a:lnTo>
                  <a:pt x="0" y="767"/>
                </a:lnTo>
                <a:lnTo>
                  <a:pt x="0" y="729"/>
                </a:lnTo>
                <a:lnTo>
                  <a:pt x="3" y="689"/>
                </a:lnTo>
                <a:lnTo>
                  <a:pt x="9" y="651"/>
                </a:lnTo>
                <a:lnTo>
                  <a:pt x="15" y="613"/>
                </a:lnTo>
                <a:lnTo>
                  <a:pt x="23" y="575"/>
                </a:lnTo>
                <a:lnTo>
                  <a:pt x="35" y="540"/>
                </a:lnTo>
                <a:lnTo>
                  <a:pt x="46" y="506"/>
                </a:lnTo>
                <a:lnTo>
                  <a:pt x="61" y="471"/>
                </a:lnTo>
                <a:lnTo>
                  <a:pt x="76" y="436"/>
                </a:lnTo>
                <a:lnTo>
                  <a:pt x="93" y="404"/>
                </a:lnTo>
                <a:lnTo>
                  <a:pt x="110" y="372"/>
                </a:lnTo>
                <a:lnTo>
                  <a:pt x="131" y="340"/>
                </a:lnTo>
                <a:lnTo>
                  <a:pt x="151" y="308"/>
                </a:lnTo>
                <a:lnTo>
                  <a:pt x="174" y="279"/>
                </a:lnTo>
                <a:lnTo>
                  <a:pt x="200" y="253"/>
                </a:lnTo>
                <a:lnTo>
                  <a:pt x="224" y="227"/>
                </a:lnTo>
                <a:lnTo>
                  <a:pt x="250" y="200"/>
                </a:lnTo>
                <a:lnTo>
                  <a:pt x="279" y="177"/>
                </a:lnTo>
                <a:lnTo>
                  <a:pt x="308" y="154"/>
                </a:lnTo>
                <a:lnTo>
                  <a:pt x="337" y="134"/>
                </a:lnTo>
                <a:lnTo>
                  <a:pt x="369" y="113"/>
                </a:lnTo>
                <a:lnTo>
                  <a:pt x="401" y="93"/>
                </a:lnTo>
                <a:lnTo>
                  <a:pt x="436" y="76"/>
                </a:lnTo>
                <a:lnTo>
                  <a:pt x="468" y="61"/>
                </a:lnTo>
                <a:lnTo>
                  <a:pt x="503" y="46"/>
                </a:lnTo>
                <a:lnTo>
                  <a:pt x="538" y="35"/>
                </a:lnTo>
                <a:lnTo>
                  <a:pt x="575" y="26"/>
                </a:lnTo>
                <a:lnTo>
                  <a:pt x="613" y="17"/>
                </a:lnTo>
                <a:lnTo>
                  <a:pt x="651" y="9"/>
                </a:lnTo>
                <a:lnTo>
                  <a:pt x="689" y="6"/>
                </a:lnTo>
                <a:lnTo>
                  <a:pt x="726" y="3"/>
                </a:lnTo>
                <a:lnTo>
                  <a:pt x="767" y="0"/>
                </a:lnTo>
                <a:lnTo>
                  <a:pt x="808" y="3"/>
                </a:lnTo>
                <a:lnTo>
                  <a:pt x="845" y="6"/>
                </a:lnTo>
                <a:lnTo>
                  <a:pt x="883" y="9"/>
                </a:lnTo>
                <a:lnTo>
                  <a:pt x="921" y="17"/>
                </a:lnTo>
                <a:lnTo>
                  <a:pt x="959" y="26"/>
                </a:lnTo>
                <a:lnTo>
                  <a:pt x="997" y="35"/>
                </a:lnTo>
                <a:lnTo>
                  <a:pt x="1031" y="46"/>
                </a:lnTo>
                <a:lnTo>
                  <a:pt x="1066" y="61"/>
                </a:lnTo>
                <a:lnTo>
                  <a:pt x="1098" y="76"/>
                </a:lnTo>
                <a:lnTo>
                  <a:pt x="1133" y="93"/>
                </a:lnTo>
                <a:lnTo>
                  <a:pt x="1165" y="113"/>
                </a:lnTo>
                <a:lnTo>
                  <a:pt x="1197" y="134"/>
                </a:lnTo>
                <a:lnTo>
                  <a:pt x="1226" y="154"/>
                </a:lnTo>
                <a:lnTo>
                  <a:pt x="1255" y="177"/>
                </a:lnTo>
                <a:lnTo>
                  <a:pt x="1284" y="200"/>
                </a:lnTo>
                <a:lnTo>
                  <a:pt x="1310" y="227"/>
                </a:lnTo>
                <a:lnTo>
                  <a:pt x="1334" y="253"/>
                </a:lnTo>
                <a:lnTo>
                  <a:pt x="1360" y="279"/>
                </a:lnTo>
                <a:lnTo>
                  <a:pt x="1383" y="308"/>
                </a:lnTo>
                <a:lnTo>
                  <a:pt x="1403" y="340"/>
                </a:lnTo>
                <a:lnTo>
                  <a:pt x="1424" y="372"/>
                </a:lnTo>
                <a:lnTo>
                  <a:pt x="1441" y="404"/>
                </a:lnTo>
                <a:lnTo>
                  <a:pt x="1459" y="436"/>
                </a:lnTo>
                <a:lnTo>
                  <a:pt x="1473" y="471"/>
                </a:lnTo>
                <a:lnTo>
                  <a:pt x="1488" y="506"/>
                </a:lnTo>
                <a:lnTo>
                  <a:pt x="1499" y="540"/>
                </a:lnTo>
                <a:lnTo>
                  <a:pt x="1511" y="575"/>
                </a:lnTo>
                <a:lnTo>
                  <a:pt x="1520" y="613"/>
                </a:lnTo>
                <a:lnTo>
                  <a:pt x="1525" y="651"/>
                </a:lnTo>
                <a:lnTo>
                  <a:pt x="1531" y="689"/>
                </a:lnTo>
                <a:lnTo>
                  <a:pt x="1534" y="729"/>
                </a:lnTo>
                <a:lnTo>
                  <a:pt x="1534" y="767"/>
                </a:lnTo>
                <a:close/>
              </a:path>
            </a:pathLst>
          </a:custGeom>
          <a:solidFill>
            <a:srgbClr val="D82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614" name="TextBox 17"/>
          <p:cNvSpPr txBox="1">
            <a:spLocks noChangeArrowheads="1"/>
          </p:cNvSpPr>
          <p:nvPr/>
        </p:nvSpPr>
        <p:spPr bwMode="auto">
          <a:xfrm>
            <a:off x="4390848" y="4433888"/>
            <a:ext cx="1905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None/>
            </a:pPr>
            <a:r>
              <a:rPr lang="en-GB" sz="1600" b="1" dirty="0" smtClean="0">
                <a:solidFill>
                  <a:srgbClr val="FFFFFF"/>
                </a:solidFill>
              </a:rPr>
              <a:t>MARCO DE REFERENCIA</a:t>
            </a:r>
          </a:p>
        </p:txBody>
      </p:sp>
      <p:sp>
        <p:nvSpPr>
          <p:cNvPr id="25615" name="AutoShape 50"/>
          <p:cNvSpPr>
            <a:spLocks noChangeAspect="1" noChangeArrowheads="1" noTextEdit="1"/>
          </p:cNvSpPr>
          <p:nvPr/>
        </p:nvSpPr>
        <p:spPr bwMode="auto">
          <a:xfrm>
            <a:off x="0" y="6445250"/>
            <a:ext cx="9144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16" name="Rectangle 52"/>
          <p:cNvSpPr>
            <a:spLocks noChangeArrowheads="1"/>
          </p:cNvSpPr>
          <p:nvPr/>
        </p:nvSpPr>
        <p:spPr bwMode="auto">
          <a:xfrm>
            <a:off x="0" y="6445250"/>
            <a:ext cx="9139238" cy="271463"/>
          </a:xfrm>
          <a:prstGeom prst="rect">
            <a:avLst/>
          </a:prstGeom>
          <a:solidFill>
            <a:srgbClr val="5151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nb-NO" sz="2400">
              <a:solidFill>
                <a:srgbClr val="000000"/>
              </a:solidFill>
              <a:latin typeface="Arial" charset="0"/>
            </a:endParaRPr>
          </a:p>
        </p:txBody>
      </p:sp>
      <p:sp>
        <p:nvSpPr>
          <p:cNvPr id="25617" name="Rectangle 53"/>
          <p:cNvSpPr>
            <a:spLocks noChangeArrowheads="1"/>
          </p:cNvSpPr>
          <p:nvPr/>
        </p:nvSpPr>
        <p:spPr bwMode="auto">
          <a:xfrm>
            <a:off x="0" y="6592888"/>
            <a:ext cx="9139238" cy="269875"/>
          </a:xfrm>
          <a:prstGeom prst="rect">
            <a:avLst/>
          </a:pr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hangingPunct="0"/>
            <a:endParaRPr lang="nb-NO" sz="2400">
              <a:solidFill>
                <a:srgbClr val="000000"/>
              </a:solidFill>
              <a:latin typeface="Arial" charset="0"/>
            </a:endParaRPr>
          </a:p>
        </p:txBody>
      </p:sp>
      <p:grpSp>
        <p:nvGrpSpPr>
          <p:cNvPr id="25618" name="Group 62"/>
          <p:cNvGrpSpPr>
            <a:grpSpLocks/>
          </p:cNvGrpSpPr>
          <p:nvPr/>
        </p:nvGrpSpPr>
        <p:grpSpPr bwMode="auto">
          <a:xfrm>
            <a:off x="304800" y="4227513"/>
            <a:ext cx="976313" cy="2549525"/>
            <a:chOff x="304800" y="4227513"/>
            <a:chExt cx="976313" cy="2549525"/>
          </a:xfrm>
        </p:grpSpPr>
        <p:sp>
          <p:nvSpPr>
            <p:cNvPr id="25619" name="Freeform 57"/>
            <p:cNvSpPr>
              <a:spLocks/>
            </p:cNvSpPr>
            <p:nvPr/>
          </p:nvSpPr>
          <p:spPr bwMode="auto">
            <a:xfrm>
              <a:off x="747713" y="6650038"/>
              <a:ext cx="371475" cy="127000"/>
            </a:xfrm>
            <a:custGeom>
              <a:avLst/>
              <a:gdLst>
                <a:gd name="T0" fmla="*/ 2147483647 w 234"/>
                <a:gd name="T1" fmla="*/ 0 h 80"/>
                <a:gd name="T2" fmla="*/ 2147483647 w 234"/>
                <a:gd name="T3" fmla="*/ 2147483647 h 80"/>
                <a:gd name="T4" fmla="*/ 2147483647 w 234"/>
                <a:gd name="T5" fmla="*/ 2147483647 h 80"/>
                <a:gd name="T6" fmla="*/ 2147483647 w 234"/>
                <a:gd name="T7" fmla="*/ 2147483647 h 80"/>
                <a:gd name="T8" fmla="*/ 2147483647 w 234"/>
                <a:gd name="T9" fmla="*/ 2147483647 h 80"/>
                <a:gd name="T10" fmla="*/ 2147483647 w 234"/>
                <a:gd name="T11" fmla="*/ 2147483647 h 80"/>
                <a:gd name="T12" fmla="*/ 2147483647 w 234"/>
                <a:gd name="T13" fmla="*/ 2147483647 h 80"/>
                <a:gd name="T14" fmla="*/ 0 w 234"/>
                <a:gd name="T15" fmla="*/ 2147483647 h 80"/>
                <a:gd name="T16" fmla="*/ 2147483647 w 234"/>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80"/>
                <a:gd name="T29" fmla="*/ 234 w 234"/>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80">
                  <a:moveTo>
                    <a:pt x="114" y="0"/>
                  </a:moveTo>
                  <a:lnTo>
                    <a:pt x="231" y="42"/>
                  </a:lnTo>
                  <a:lnTo>
                    <a:pt x="234" y="80"/>
                  </a:lnTo>
                  <a:lnTo>
                    <a:pt x="98" y="77"/>
                  </a:lnTo>
                  <a:lnTo>
                    <a:pt x="79" y="54"/>
                  </a:lnTo>
                  <a:lnTo>
                    <a:pt x="73" y="73"/>
                  </a:lnTo>
                  <a:lnTo>
                    <a:pt x="6" y="73"/>
                  </a:lnTo>
                  <a:lnTo>
                    <a:pt x="0" y="26"/>
                  </a:ln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58"/>
            <p:cNvSpPr>
              <a:spLocks/>
            </p:cNvSpPr>
            <p:nvPr/>
          </p:nvSpPr>
          <p:spPr bwMode="auto">
            <a:xfrm>
              <a:off x="390525" y="6656388"/>
              <a:ext cx="331788" cy="120650"/>
            </a:xfrm>
            <a:custGeom>
              <a:avLst/>
              <a:gdLst>
                <a:gd name="T0" fmla="*/ 2147483647 w 209"/>
                <a:gd name="T1" fmla="*/ 2147483647 h 76"/>
                <a:gd name="T2" fmla="*/ 2147483647 w 209"/>
                <a:gd name="T3" fmla="*/ 2147483647 h 76"/>
                <a:gd name="T4" fmla="*/ 2147483647 w 209"/>
                <a:gd name="T5" fmla="*/ 2147483647 h 76"/>
                <a:gd name="T6" fmla="*/ 2147483647 w 209"/>
                <a:gd name="T7" fmla="*/ 2147483647 h 76"/>
                <a:gd name="T8" fmla="*/ 2147483647 w 209"/>
                <a:gd name="T9" fmla="*/ 2147483647 h 76"/>
                <a:gd name="T10" fmla="*/ 2147483647 w 209"/>
                <a:gd name="T11" fmla="*/ 2147483647 h 76"/>
                <a:gd name="T12" fmla="*/ 0 w 209"/>
                <a:gd name="T13" fmla="*/ 2147483647 h 76"/>
                <a:gd name="T14" fmla="*/ 2147483647 w 209"/>
                <a:gd name="T15" fmla="*/ 0 h 76"/>
                <a:gd name="T16" fmla="*/ 2147483647 w 209"/>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9"/>
                <a:gd name="T28" fmla="*/ 0 h 76"/>
                <a:gd name="T29" fmla="*/ 209 w 20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9" h="76">
                  <a:moveTo>
                    <a:pt x="130" y="12"/>
                  </a:moveTo>
                  <a:lnTo>
                    <a:pt x="206" y="28"/>
                  </a:lnTo>
                  <a:lnTo>
                    <a:pt x="209" y="69"/>
                  </a:lnTo>
                  <a:lnTo>
                    <a:pt x="79" y="73"/>
                  </a:lnTo>
                  <a:lnTo>
                    <a:pt x="54" y="44"/>
                  </a:lnTo>
                  <a:lnTo>
                    <a:pt x="32" y="76"/>
                  </a:lnTo>
                  <a:lnTo>
                    <a:pt x="0" y="73"/>
                  </a:lnTo>
                  <a:lnTo>
                    <a:pt x="9" y="0"/>
                  </a:lnTo>
                  <a:lnTo>
                    <a:pt x="13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59"/>
            <p:cNvSpPr>
              <a:spLocks/>
            </p:cNvSpPr>
            <p:nvPr/>
          </p:nvSpPr>
          <p:spPr bwMode="auto">
            <a:xfrm>
              <a:off x="974725" y="4525963"/>
              <a:ext cx="180975" cy="282575"/>
            </a:xfrm>
            <a:custGeom>
              <a:avLst/>
              <a:gdLst>
                <a:gd name="T0" fmla="*/ 2147483647 w 114"/>
                <a:gd name="T1" fmla="*/ 2147483647 h 178"/>
                <a:gd name="T2" fmla="*/ 2147483647 w 114"/>
                <a:gd name="T3" fmla="*/ 2147483647 h 178"/>
                <a:gd name="T4" fmla="*/ 2147483647 w 114"/>
                <a:gd name="T5" fmla="*/ 2147483647 h 178"/>
                <a:gd name="T6" fmla="*/ 2147483647 w 114"/>
                <a:gd name="T7" fmla="*/ 2147483647 h 178"/>
                <a:gd name="T8" fmla="*/ 2147483647 w 114"/>
                <a:gd name="T9" fmla="*/ 0 h 178"/>
                <a:gd name="T10" fmla="*/ 2147483647 w 114"/>
                <a:gd name="T11" fmla="*/ 0 h 178"/>
                <a:gd name="T12" fmla="*/ 2147483647 w 114"/>
                <a:gd name="T13" fmla="*/ 2147483647 h 178"/>
                <a:gd name="T14" fmla="*/ 2147483647 w 114"/>
                <a:gd name="T15" fmla="*/ 2147483647 h 178"/>
                <a:gd name="T16" fmla="*/ 2147483647 w 114"/>
                <a:gd name="T17" fmla="*/ 2147483647 h 178"/>
                <a:gd name="T18" fmla="*/ 2147483647 w 114"/>
                <a:gd name="T19" fmla="*/ 2147483647 h 178"/>
                <a:gd name="T20" fmla="*/ 0 w 114"/>
                <a:gd name="T21" fmla="*/ 2147483647 h 178"/>
                <a:gd name="T22" fmla="*/ 0 w 114"/>
                <a:gd name="T23" fmla="*/ 2147483647 h 178"/>
                <a:gd name="T24" fmla="*/ 2147483647 w 114"/>
                <a:gd name="T25" fmla="*/ 2147483647 h 178"/>
                <a:gd name="T26" fmla="*/ 2147483647 w 114"/>
                <a:gd name="T27" fmla="*/ 2147483647 h 178"/>
                <a:gd name="T28" fmla="*/ 2147483647 w 114"/>
                <a:gd name="T29" fmla="*/ 2147483647 h 178"/>
                <a:gd name="T30" fmla="*/ 2147483647 w 114"/>
                <a:gd name="T31" fmla="*/ 2147483647 h 178"/>
                <a:gd name="T32" fmla="*/ 2147483647 w 114"/>
                <a:gd name="T33" fmla="*/ 2147483647 h 178"/>
                <a:gd name="T34" fmla="*/ 2147483647 w 114"/>
                <a:gd name="T35" fmla="*/ 2147483647 h 178"/>
                <a:gd name="T36" fmla="*/ 2147483647 w 114"/>
                <a:gd name="T37" fmla="*/ 2147483647 h 178"/>
                <a:gd name="T38" fmla="*/ 2147483647 w 114"/>
                <a:gd name="T39" fmla="*/ 2147483647 h 178"/>
                <a:gd name="T40" fmla="*/ 2147483647 w 114"/>
                <a:gd name="T41" fmla="*/ 2147483647 h 178"/>
                <a:gd name="T42" fmla="*/ 2147483647 w 114"/>
                <a:gd name="T43" fmla="*/ 2147483647 h 178"/>
                <a:gd name="T44" fmla="*/ 2147483647 w 114"/>
                <a:gd name="T45" fmla="*/ 2147483647 h 178"/>
                <a:gd name="T46" fmla="*/ 2147483647 w 114"/>
                <a:gd name="T47" fmla="*/ 2147483647 h 178"/>
                <a:gd name="T48" fmla="*/ 2147483647 w 114"/>
                <a:gd name="T49" fmla="*/ 2147483647 h 178"/>
                <a:gd name="T50" fmla="*/ 2147483647 w 114"/>
                <a:gd name="T51" fmla="*/ 2147483647 h 178"/>
                <a:gd name="T52" fmla="*/ 2147483647 w 114"/>
                <a:gd name="T53" fmla="*/ 2147483647 h 178"/>
                <a:gd name="T54" fmla="*/ 2147483647 w 114"/>
                <a:gd name="T55" fmla="*/ 2147483647 h 178"/>
                <a:gd name="T56" fmla="*/ 2147483647 w 114"/>
                <a:gd name="T57" fmla="*/ 2147483647 h 178"/>
                <a:gd name="T58" fmla="*/ 2147483647 w 114"/>
                <a:gd name="T59" fmla="*/ 2147483647 h 178"/>
                <a:gd name="T60" fmla="*/ 2147483647 w 114"/>
                <a:gd name="T61" fmla="*/ 2147483647 h 178"/>
                <a:gd name="T62" fmla="*/ 2147483647 w 114"/>
                <a:gd name="T63" fmla="*/ 2147483647 h 178"/>
                <a:gd name="T64" fmla="*/ 2147483647 w 114"/>
                <a:gd name="T65" fmla="*/ 2147483647 h 178"/>
                <a:gd name="T66" fmla="*/ 2147483647 w 114"/>
                <a:gd name="T67" fmla="*/ 2147483647 h 178"/>
                <a:gd name="T68" fmla="*/ 2147483647 w 114"/>
                <a:gd name="T69" fmla="*/ 2147483647 h 178"/>
                <a:gd name="T70" fmla="*/ 2147483647 w 114"/>
                <a:gd name="T71" fmla="*/ 2147483647 h 178"/>
                <a:gd name="T72" fmla="*/ 2147483647 w 114"/>
                <a:gd name="T73" fmla="*/ 2147483647 h 178"/>
                <a:gd name="T74" fmla="*/ 2147483647 w 114"/>
                <a:gd name="T75" fmla="*/ 2147483647 h 178"/>
                <a:gd name="T76" fmla="*/ 2147483647 w 114"/>
                <a:gd name="T77" fmla="*/ 2147483647 h 178"/>
                <a:gd name="T78" fmla="*/ 2147483647 w 114"/>
                <a:gd name="T79" fmla="*/ 2147483647 h 178"/>
                <a:gd name="T80" fmla="*/ 2147483647 w 114"/>
                <a:gd name="T81" fmla="*/ 2147483647 h 178"/>
                <a:gd name="T82" fmla="*/ 2147483647 w 114"/>
                <a:gd name="T83" fmla="*/ 2147483647 h 1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4"/>
                <a:gd name="T127" fmla="*/ 0 h 178"/>
                <a:gd name="T128" fmla="*/ 114 w 114"/>
                <a:gd name="T129" fmla="*/ 178 h 1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4" h="178">
                  <a:moveTo>
                    <a:pt x="91" y="28"/>
                  </a:moveTo>
                  <a:lnTo>
                    <a:pt x="85" y="19"/>
                  </a:lnTo>
                  <a:lnTo>
                    <a:pt x="79" y="12"/>
                  </a:lnTo>
                  <a:lnTo>
                    <a:pt x="63" y="3"/>
                  </a:lnTo>
                  <a:lnTo>
                    <a:pt x="47" y="0"/>
                  </a:lnTo>
                  <a:lnTo>
                    <a:pt x="38" y="0"/>
                  </a:lnTo>
                  <a:lnTo>
                    <a:pt x="28" y="3"/>
                  </a:lnTo>
                  <a:lnTo>
                    <a:pt x="19" y="9"/>
                  </a:lnTo>
                  <a:lnTo>
                    <a:pt x="12" y="16"/>
                  </a:lnTo>
                  <a:lnTo>
                    <a:pt x="3" y="31"/>
                  </a:lnTo>
                  <a:lnTo>
                    <a:pt x="0" y="50"/>
                  </a:lnTo>
                  <a:lnTo>
                    <a:pt x="0" y="60"/>
                  </a:lnTo>
                  <a:lnTo>
                    <a:pt x="3" y="70"/>
                  </a:lnTo>
                  <a:lnTo>
                    <a:pt x="12" y="82"/>
                  </a:lnTo>
                  <a:lnTo>
                    <a:pt x="28" y="92"/>
                  </a:lnTo>
                  <a:lnTo>
                    <a:pt x="41" y="95"/>
                  </a:lnTo>
                  <a:lnTo>
                    <a:pt x="60" y="95"/>
                  </a:lnTo>
                  <a:lnTo>
                    <a:pt x="98" y="178"/>
                  </a:lnTo>
                  <a:lnTo>
                    <a:pt x="114" y="171"/>
                  </a:lnTo>
                  <a:lnTo>
                    <a:pt x="72" y="89"/>
                  </a:lnTo>
                  <a:lnTo>
                    <a:pt x="85" y="76"/>
                  </a:lnTo>
                  <a:lnTo>
                    <a:pt x="95" y="60"/>
                  </a:lnTo>
                  <a:lnTo>
                    <a:pt x="95" y="44"/>
                  </a:lnTo>
                  <a:lnTo>
                    <a:pt x="91" y="28"/>
                  </a:lnTo>
                  <a:lnTo>
                    <a:pt x="60" y="76"/>
                  </a:lnTo>
                  <a:lnTo>
                    <a:pt x="50" y="76"/>
                  </a:lnTo>
                  <a:lnTo>
                    <a:pt x="38" y="76"/>
                  </a:lnTo>
                  <a:lnTo>
                    <a:pt x="28" y="70"/>
                  </a:lnTo>
                  <a:lnTo>
                    <a:pt x="22" y="60"/>
                  </a:lnTo>
                  <a:lnTo>
                    <a:pt x="19" y="50"/>
                  </a:lnTo>
                  <a:lnTo>
                    <a:pt x="19" y="38"/>
                  </a:lnTo>
                  <a:lnTo>
                    <a:pt x="25" y="28"/>
                  </a:lnTo>
                  <a:lnTo>
                    <a:pt x="34" y="22"/>
                  </a:lnTo>
                  <a:lnTo>
                    <a:pt x="47" y="19"/>
                  </a:lnTo>
                  <a:lnTo>
                    <a:pt x="57" y="19"/>
                  </a:lnTo>
                  <a:lnTo>
                    <a:pt x="66" y="25"/>
                  </a:lnTo>
                  <a:lnTo>
                    <a:pt x="76" y="35"/>
                  </a:lnTo>
                  <a:lnTo>
                    <a:pt x="76" y="47"/>
                  </a:lnTo>
                  <a:lnTo>
                    <a:pt x="76" y="57"/>
                  </a:lnTo>
                  <a:lnTo>
                    <a:pt x="69" y="66"/>
                  </a:lnTo>
                  <a:lnTo>
                    <a:pt x="60" y="76"/>
                  </a:lnTo>
                  <a:lnTo>
                    <a:pt x="91" y="28"/>
                  </a:lnTo>
                  <a:close/>
                </a:path>
              </a:pathLst>
            </a:custGeom>
            <a:solidFill>
              <a:srgbClr val="754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60"/>
            <p:cNvSpPr>
              <a:spLocks/>
            </p:cNvSpPr>
            <p:nvPr/>
          </p:nvSpPr>
          <p:spPr bwMode="auto">
            <a:xfrm>
              <a:off x="1069975" y="4706938"/>
              <a:ext cx="180975" cy="157162"/>
            </a:xfrm>
            <a:custGeom>
              <a:avLst/>
              <a:gdLst>
                <a:gd name="T0" fmla="*/ 2147483647 w 114"/>
                <a:gd name="T1" fmla="*/ 2147483647 h 99"/>
                <a:gd name="T2" fmla="*/ 2147483647 w 114"/>
                <a:gd name="T3" fmla="*/ 2147483647 h 99"/>
                <a:gd name="T4" fmla="*/ 2147483647 w 114"/>
                <a:gd name="T5" fmla="*/ 2147483647 h 99"/>
                <a:gd name="T6" fmla="*/ 2147483647 w 114"/>
                <a:gd name="T7" fmla="*/ 2147483647 h 99"/>
                <a:gd name="T8" fmla="*/ 2147483647 w 114"/>
                <a:gd name="T9" fmla="*/ 2147483647 h 99"/>
                <a:gd name="T10" fmla="*/ 2147483647 w 114"/>
                <a:gd name="T11" fmla="*/ 2147483647 h 99"/>
                <a:gd name="T12" fmla="*/ 2147483647 w 114"/>
                <a:gd name="T13" fmla="*/ 2147483647 h 99"/>
                <a:gd name="T14" fmla="*/ 2147483647 w 114"/>
                <a:gd name="T15" fmla="*/ 2147483647 h 99"/>
                <a:gd name="T16" fmla="*/ 2147483647 w 114"/>
                <a:gd name="T17" fmla="*/ 0 h 99"/>
                <a:gd name="T18" fmla="*/ 2147483647 w 114"/>
                <a:gd name="T19" fmla="*/ 0 h 99"/>
                <a:gd name="T20" fmla="*/ 2147483647 w 114"/>
                <a:gd name="T21" fmla="*/ 2147483647 h 99"/>
                <a:gd name="T22" fmla="*/ 2147483647 w 114"/>
                <a:gd name="T23" fmla="*/ 2147483647 h 99"/>
                <a:gd name="T24" fmla="*/ 2147483647 w 114"/>
                <a:gd name="T25" fmla="*/ 2147483647 h 99"/>
                <a:gd name="T26" fmla="*/ 2147483647 w 114"/>
                <a:gd name="T27" fmla="*/ 2147483647 h 99"/>
                <a:gd name="T28" fmla="*/ 2147483647 w 114"/>
                <a:gd name="T29" fmla="*/ 2147483647 h 99"/>
                <a:gd name="T30" fmla="*/ 2147483647 w 114"/>
                <a:gd name="T31" fmla="*/ 2147483647 h 99"/>
                <a:gd name="T32" fmla="*/ 2147483647 w 114"/>
                <a:gd name="T33" fmla="*/ 2147483647 h 99"/>
                <a:gd name="T34" fmla="*/ 2147483647 w 114"/>
                <a:gd name="T35" fmla="*/ 2147483647 h 99"/>
                <a:gd name="T36" fmla="*/ 2147483647 w 114"/>
                <a:gd name="T37" fmla="*/ 2147483647 h 99"/>
                <a:gd name="T38" fmla="*/ 2147483647 w 114"/>
                <a:gd name="T39" fmla="*/ 2147483647 h 99"/>
                <a:gd name="T40" fmla="*/ 0 w 114"/>
                <a:gd name="T41" fmla="*/ 2147483647 h 99"/>
                <a:gd name="T42" fmla="*/ 0 w 114"/>
                <a:gd name="T43" fmla="*/ 2147483647 h 99"/>
                <a:gd name="T44" fmla="*/ 0 w 114"/>
                <a:gd name="T45" fmla="*/ 2147483647 h 99"/>
                <a:gd name="T46" fmla="*/ 2147483647 w 114"/>
                <a:gd name="T47" fmla="*/ 2147483647 h 99"/>
                <a:gd name="T48" fmla="*/ 2147483647 w 114"/>
                <a:gd name="T49" fmla="*/ 2147483647 h 99"/>
                <a:gd name="T50" fmla="*/ 2147483647 w 114"/>
                <a:gd name="T51" fmla="*/ 2147483647 h 99"/>
                <a:gd name="T52" fmla="*/ 2147483647 w 114"/>
                <a:gd name="T53" fmla="*/ 2147483647 h 99"/>
                <a:gd name="T54" fmla="*/ 2147483647 w 114"/>
                <a:gd name="T55" fmla="*/ 2147483647 h 9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4"/>
                <a:gd name="T85" fmla="*/ 0 h 99"/>
                <a:gd name="T86" fmla="*/ 114 w 114"/>
                <a:gd name="T87" fmla="*/ 99 h 9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4" h="99">
                  <a:moveTo>
                    <a:pt x="111" y="83"/>
                  </a:moveTo>
                  <a:lnTo>
                    <a:pt x="114" y="73"/>
                  </a:lnTo>
                  <a:lnTo>
                    <a:pt x="114" y="51"/>
                  </a:lnTo>
                  <a:lnTo>
                    <a:pt x="114" y="38"/>
                  </a:lnTo>
                  <a:lnTo>
                    <a:pt x="111" y="26"/>
                  </a:lnTo>
                  <a:lnTo>
                    <a:pt x="104" y="16"/>
                  </a:lnTo>
                  <a:lnTo>
                    <a:pt x="98" y="10"/>
                  </a:lnTo>
                  <a:lnTo>
                    <a:pt x="79" y="3"/>
                  </a:lnTo>
                  <a:lnTo>
                    <a:pt x="63" y="0"/>
                  </a:lnTo>
                  <a:lnTo>
                    <a:pt x="57" y="0"/>
                  </a:lnTo>
                  <a:lnTo>
                    <a:pt x="50" y="3"/>
                  </a:lnTo>
                  <a:lnTo>
                    <a:pt x="44" y="6"/>
                  </a:lnTo>
                  <a:lnTo>
                    <a:pt x="38" y="16"/>
                  </a:lnTo>
                  <a:lnTo>
                    <a:pt x="25" y="29"/>
                  </a:lnTo>
                  <a:lnTo>
                    <a:pt x="22" y="32"/>
                  </a:lnTo>
                  <a:lnTo>
                    <a:pt x="19" y="32"/>
                  </a:lnTo>
                  <a:lnTo>
                    <a:pt x="12" y="26"/>
                  </a:lnTo>
                  <a:lnTo>
                    <a:pt x="9" y="19"/>
                  </a:lnTo>
                  <a:lnTo>
                    <a:pt x="9" y="16"/>
                  </a:lnTo>
                  <a:lnTo>
                    <a:pt x="6" y="19"/>
                  </a:lnTo>
                  <a:lnTo>
                    <a:pt x="0" y="32"/>
                  </a:lnTo>
                  <a:lnTo>
                    <a:pt x="0" y="41"/>
                  </a:lnTo>
                  <a:lnTo>
                    <a:pt x="0" y="51"/>
                  </a:lnTo>
                  <a:lnTo>
                    <a:pt x="3" y="61"/>
                  </a:lnTo>
                  <a:lnTo>
                    <a:pt x="12" y="70"/>
                  </a:lnTo>
                  <a:lnTo>
                    <a:pt x="25" y="80"/>
                  </a:lnTo>
                  <a:lnTo>
                    <a:pt x="47" y="99"/>
                  </a:lnTo>
                  <a:lnTo>
                    <a:pt x="111" y="83"/>
                  </a:lnTo>
                  <a:close/>
                </a:path>
              </a:pathLst>
            </a:custGeom>
            <a:solidFill>
              <a:srgbClr val="E5D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61"/>
            <p:cNvSpPr>
              <a:spLocks/>
            </p:cNvSpPr>
            <p:nvPr/>
          </p:nvSpPr>
          <p:spPr bwMode="auto">
            <a:xfrm>
              <a:off x="450850" y="4822825"/>
              <a:ext cx="830263" cy="1076325"/>
            </a:xfrm>
            <a:custGeom>
              <a:avLst/>
              <a:gdLst>
                <a:gd name="T0" fmla="*/ 2147483647 w 523"/>
                <a:gd name="T1" fmla="*/ 2147483647 h 678"/>
                <a:gd name="T2" fmla="*/ 0 w 523"/>
                <a:gd name="T3" fmla="*/ 2147483647 h 678"/>
                <a:gd name="T4" fmla="*/ 2147483647 w 523"/>
                <a:gd name="T5" fmla="*/ 2147483647 h 678"/>
                <a:gd name="T6" fmla="*/ 2147483647 w 523"/>
                <a:gd name="T7" fmla="*/ 2147483647 h 678"/>
                <a:gd name="T8" fmla="*/ 2147483647 w 523"/>
                <a:gd name="T9" fmla="*/ 2147483647 h 678"/>
                <a:gd name="T10" fmla="*/ 2147483647 w 523"/>
                <a:gd name="T11" fmla="*/ 2147483647 h 678"/>
                <a:gd name="T12" fmla="*/ 2147483647 w 523"/>
                <a:gd name="T13" fmla="*/ 2147483647 h 678"/>
                <a:gd name="T14" fmla="*/ 2147483647 w 523"/>
                <a:gd name="T15" fmla="*/ 2147483647 h 678"/>
                <a:gd name="T16" fmla="*/ 2147483647 w 523"/>
                <a:gd name="T17" fmla="*/ 2147483647 h 678"/>
                <a:gd name="T18" fmla="*/ 2147483647 w 523"/>
                <a:gd name="T19" fmla="*/ 2147483647 h 678"/>
                <a:gd name="T20" fmla="*/ 2147483647 w 523"/>
                <a:gd name="T21" fmla="*/ 2147483647 h 678"/>
                <a:gd name="T22" fmla="*/ 2147483647 w 523"/>
                <a:gd name="T23" fmla="*/ 2147483647 h 678"/>
                <a:gd name="T24" fmla="*/ 2147483647 w 523"/>
                <a:gd name="T25" fmla="*/ 2147483647 h 678"/>
                <a:gd name="T26" fmla="*/ 2147483647 w 523"/>
                <a:gd name="T27" fmla="*/ 2147483647 h 678"/>
                <a:gd name="T28" fmla="*/ 2147483647 w 523"/>
                <a:gd name="T29" fmla="*/ 2147483647 h 678"/>
                <a:gd name="T30" fmla="*/ 2147483647 w 523"/>
                <a:gd name="T31" fmla="*/ 2147483647 h 678"/>
                <a:gd name="T32" fmla="*/ 2147483647 w 523"/>
                <a:gd name="T33" fmla="*/ 2147483647 h 678"/>
                <a:gd name="T34" fmla="*/ 2147483647 w 523"/>
                <a:gd name="T35" fmla="*/ 2147483647 h 678"/>
                <a:gd name="T36" fmla="*/ 2147483647 w 523"/>
                <a:gd name="T37" fmla="*/ 2147483647 h 678"/>
                <a:gd name="T38" fmla="*/ 2147483647 w 523"/>
                <a:gd name="T39" fmla="*/ 2147483647 h 678"/>
                <a:gd name="T40" fmla="*/ 2147483647 w 523"/>
                <a:gd name="T41" fmla="*/ 0 h 678"/>
                <a:gd name="T42" fmla="*/ 2147483647 w 523"/>
                <a:gd name="T43" fmla="*/ 2147483647 h 678"/>
                <a:gd name="T44" fmla="*/ 2147483647 w 523"/>
                <a:gd name="T45" fmla="*/ 2147483647 h 678"/>
                <a:gd name="T46" fmla="*/ 2147483647 w 523"/>
                <a:gd name="T47" fmla="*/ 2147483647 h 678"/>
                <a:gd name="T48" fmla="*/ 2147483647 w 523"/>
                <a:gd name="T49" fmla="*/ 2147483647 h 678"/>
                <a:gd name="T50" fmla="*/ 2147483647 w 523"/>
                <a:gd name="T51" fmla="*/ 2147483647 h 678"/>
                <a:gd name="T52" fmla="*/ 2147483647 w 523"/>
                <a:gd name="T53" fmla="*/ 2147483647 h 678"/>
                <a:gd name="T54" fmla="*/ 2147483647 w 523"/>
                <a:gd name="T55" fmla="*/ 2147483647 h 678"/>
                <a:gd name="T56" fmla="*/ 2147483647 w 523"/>
                <a:gd name="T57" fmla="*/ 2147483647 h 678"/>
                <a:gd name="T58" fmla="*/ 2147483647 w 523"/>
                <a:gd name="T59" fmla="*/ 2147483647 h 678"/>
                <a:gd name="T60" fmla="*/ 2147483647 w 523"/>
                <a:gd name="T61" fmla="*/ 2147483647 h 678"/>
                <a:gd name="T62" fmla="*/ 2147483647 w 523"/>
                <a:gd name="T63" fmla="*/ 2147483647 h 678"/>
                <a:gd name="T64" fmla="*/ 2147483647 w 523"/>
                <a:gd name="T65" fmla="*/ 2147483647 h 678"/>
                <a:gd name="T66" fmla="*/ 2147483647 w 523"/>
                <a:gd name="T67" fmla="*/ 2147483647 h 6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3"/>
                <a:gd name="T103" fmla="*/ 0 h 678"/>
                <a:gd name="T104" fmla="*/ 523 w 523"/>
                <a:gd name="T105" fmla="*/ 678 h 6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3" h="678">
                  <a:moveTo>
                    <a:pt x="57" y="61"/>
                  </a:moveTo>
                  <a:lnTo>
                    <a:pt x="0" y="678"/>
                  </a:lnTo>
                  <a:lnTo>
                    <a:pt x="320" y="678"/>
                  </a:lnTo>
                  <a:lnTo>
                    <a:pt x="253" y="255"/>
                  </a:lnTo>
                  <a:lnTo>
                    <a:pt x="266" y="258"/>
                  </a:lnTo>
                  <a:lnTo>
                    <a:pt x="307" y="258"/>
                  </a:lnTo>
                  <a:lnTo>
                    <a:pt x="358" y="251"/>
                  </a:lnTo>
                  <a:lnTo>
                    <a:pt x="387" y="245"/>
                  </a:lnTo>
                  <a:lnTo>
                    <a:pt x="415" y="239"/>
                  </a:lnTo>
                  <a:lnTo>
                    <a:pt x="444" y="226"/>
                  </a:lnTo>
                  <a:lnTo>
                    <a:pt x="469" y="210"/>
                  </a:lnTo>
                  <a:lnTo>
                    <a:pt x="488" y="191"/>
                  </a:lnTo>
                  <a:lnTo>
                    <a:pt x="507" y="166"/>
                  </a:lnTo>
                  <a:lnTo>
                    <a:pt x="513" y="150"/>
                  </a:lnTo>
                  <a:lnTo>
                    <a:pt x="516" y="134"/>
                  </a:lnTo>
                  <a:lnTo>
                    <a:pt x="520" y="115"/>
                  </a:lnTo>
                  <a:lnTo>
                    <a:pt x="523" y="96"/>
                  </a:lnTo>
                  <a:lnTo>
                    <a:pt x="523" y="77"/>
                  </a:lnTo>
                  <a:lnTo>
                    <a:pt x="520" y="51"/>
                  </a:lnTo>
                  <a:lnTo>
                    <a:pt x="513" y="29"/>
                  </a:lnTo>
                  <a:lnTo>
                    <a:pt x="507" y="0"/>
                  </a:lnTo>
                  <a:lnTo>
                    <a:pt x="421" y="29"/>
                  </a:lnTo>
                  <a:lnTo>
                    <a:pt x="425" y="42"/>
                  </a:lnTo>
                  <a:lnTo>
                    <a:pt x="431" y="67"/>
                  </a:lnTo>
                  <a:lnTo>
                    <a:pt x="434" y="83"/>
                  </a:lnTo>
                  <a:lnTo>
                    <a:pt x="431" y="99"/>
                  </a:lnTo>
                  <a:lnTo>
                    <a:pt x="428" y="115"/>
                  </a:lnTo>
                  <a:lnTo>
                    <a:pt x="418" y="131"/>
                  </a:lnTo>
                  <a:lnTo>
                    <a:pt x="390" y="127"/>
                  </a:lnTo>
                  <a:lnTo>
                    <a:pt x="399" y="156"/>
                  </a:lnTo>
                  <a:lnTo>
                    <a:pt x="374" y="143"/>
                  </a:lnTo>
                  <a:lnTo>
                    <a:pt x="364" y="159"/>
                  </a:lnTo>
                  <a:lnTo>
                    <a:pt x="272" y="153"/>
                  </a:lnTo>
                  <a:lnTo>
                    <a:pt x="57" y="61"/>
                  </a:lnTo>
                  <a:close/>
                </a:path>
              </a:pathLst>
            </a:custGeom>
            <a:solidFill>
              <a:srgbClr val="3D3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62"/>
            <p:cNvSpPr>
              <a:spLocks/>
            </p:cNvSpPr>
            <p:nvPr/>
          </p:nvSpPr>
          <p:spPr bwMode="auto">
            <a:xfrm>
              <a:off x="404813" y="5827713"/>
              <a:ext cx="523875" cy="893762"/>
            </a:xfrm>
            <a:custGeom>
              <a:avLst/>
              <a:gdLst>
                <a:gd name="T0" fmla="*/ 2147483647 w 330"/>
                <a:gd name="T1" fmla="*/ 2147483647 h 563"/>
                <a:gd name="T2" fmla="*/ 2147483647 w 330"/>
                <a:gd name="T3" fmla="*/ 2147483647 h 563"/>
                <a:gd name="T4" fmla="*/ 2147483647 w 330"/>
                <a:gd name="T5" fmla="*/ 2147483647 h 563"/>
                <a:gd name="T6" fmla="*/ 2147483647 w 330"/>
                <a:gd name="T7" fmla="*/ 2147483647 h 563"/>
                <a:gd name="T8" fmla="*/ 2147483647 w 330"/>
                <a:gd name="T9" fmla="*/ 0 h 563"/>
                <a:gd name="T10" fmla="*/ 2147483647 w 330"/>
                <a:gd name="T11" fmla="*/ 2147483647 h 563"/>
                <a:gd name="T12" fmla="*/ 0 w 330"/>
                <a:gd name="T13" fmla="*/ 2147483647 h 563"/>
                <a:gd name="T14" fmla="*/ 2147483647 w 330"/>
                <a:gd name="T15" fmla="*/ 2147483647 h 563"/>
                <a:gd name="T16" fmla="*/ 2147483647 w 330"/>
                <a:gd name="T17" fmla="*/ 2147483647 h 563"/>
                <a:gd name="T18" fmla="*/ 2147483647 w 330"/>
                <a:gd name="T19" fmla="*/ 2147483647 h 563"/>
                <a:gd name="T20" fmla="*/ 2147483647 w 330"/>
                <a:gd name="T21" fmla="*/ 2147483647 h 563"/>
                <a:gd name="T22" fmla="*/ 2147483647 w 330"/>
                <a:gd name="T23" fmla="*/ 2147483647 h 563"/>
                <a:gd name="T24" fmla="*/ 2147483647 w 330"/>
                <a:gd name="T25" fmla="*/ 2147483647 h 563"/>
                <a:gd name="T26" fmla="*/ 2147483647 w 330"/>
                <a:gd name="T27" fmla="*/ 2147483647 h 563"/>
                <a:gd name="T28" fmla="*/ 2147483647 w 330"/>
                <a:gd name="T29" fmla="*/ 2147483647 h 5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0"/>
                <a:gd name="T46" fmla="*/ 0 h 563"/>
                <a:gd name="T47" fmla="*/ 330 w 330"/>
                <a:gd name="T48" fmla="*/ 563 h 5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0" h="563">
                  <a:moveTo>
                    <a:pt x="330" y="518"/>
                  </a:moveTo>
                  <a:lnTo>
                    <a:pt x="292" y="328"/>
                  </a:lnTo>
                  <a:lnTo>
                    <a:pt x="330" y="299"/>
                  </a:lnTo>
                  <a:lnTo>
                    <a:pt x="273" y="273"/>
                  </a:lnTo>
                  <a:lnTo>
                    <a:pt x="254" y="0"/>
                  </a:lnTo>
                  <a:lnTo>
                    <a:pt x="76" y="10"/>
                  </a:lnTo>
                  <a:lnTo>
                    <a:pt x="0" y="525"/>
                  </a:lnTo>
                  <a:lnTo>
                    <a:pt x="124" y="544"/>
                  </a:lnTo>
                  <a:lnTo>
                    <a:pt x="114" y="347"/>
                  </a:lnTo>
                  <a:lnTo>
                    <a:pt x="124" y="289"/>
                  </a:lnTo>
                  <a:lnTo>
                    <a:pt x="114" y="245"/>
                  </a:lnTo>
                  <a:lnTo>
                    <a:pt x="140" y="45"/>
                  </a:lnTo>
                  <a:lnTo>
                    <a:pt x="187" y="45"/>
                  </a:lnTo>
                  <a:lnTo>
                    <a:pt x="197" y="563"/>
                  </a:lnTo>
                  <a:lnTo>
                    <a:pt x="330" y="518"/>
                  </a:lnTo>
                  <a:close/>
                </a:path>
              </a:pathLst>
            </a:custGeom>
            <a:solidFill>
              <a:srgbClr val="3D3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5" name="Freeform 63"/>
            <p:cNvSpPr>
              <a:spLocks/>
            </p:cNvSpPr>
            <p:nvPr/>
          </p:nvSpPr>
          <p:spPr bwMode="auto">
            <a:xfrm>
              <a:off x="541338" y="4929188"/>
              <a:ext cx="341313" cy="136525"/>
            </a:xfrm>
            <a:custGeom>
              <a:avLst/>
              <a:gdLst>
                <a:gd name="T0" fmla="*/ 0 w 215"/>
                <a:gd name="T1" fmla="*/ 0 h 86"/>
                <a:gd name="T2" fmla="*/ 2147483647 w 215"/>
                <a:gd name="T3" fmla="*/ 2147483647 h 86"/>
                <a:gd name="T4" fmla="*/ 2147483647 w 215"/>
                <a:gd name="T5" fmla="*/ 2147483647 h 86"/>
                <a:gd name="T6" fmla="*/ 2147483647 w 215"/>
                <a:gd name="T7" fmla="*/ 2147483647 h 86"/>
                <a:gd name="T8" fmla="*/ 0 w 215"/>
                <a:gd name="T9" fmla="*/ 0 h 86"/>
                <a:gd name="T10" fmla="*/ 0 60000 65536"/>
                <a:gd name="T11" fmla="*/ 0 60000 65536"/>
                <a:gd name="T12" fmla="*/ 0 60000 65536"/>
                <a:gd name="T13" fmla="*/ 0 60000 65536"/>
                <a:gd name="T14" fmla="*/ 0 60000 65536"/>
                <a:gd name="T15" fmla="*/ 0 w 215"/>
                <a:gd name="T16" fmla="*/ 0 h 86"/>
                <a:gd name="T17" fmla="*/ 215 w 215"/>
                <a:gd name="T18" fmla="*/ 86 h 86"/>
              </a:gdLst>
              <a:ahLst/>
              <a:cxnLst>
                <a:cxn ang="T10">
                  <a:pos x="T0" y="T1"/>
                </a:cxn>
                <a:cxn ang="T11">
                  <a:pos x="T2" y="T3"/>
                </a:cxn>
                <a:cxn ang="T12">
                  <a:pos x="T4" y="T5"/>
                </a:cxn>
                <a:cxn ang="T13">
                  <a:pos x="T6" y="T7"/>
                </a:cxn>
                <a:cxn ang="T14">
                  <a:pos x="T8" y="T9"/>
                </a:cxn>
              </a:cxnLst>
              <a:rect l="T15" t="T16" r="T17" b="T18"/>
              <a:pathLst>
                <a:path w="215" h="86">
                  <a:moveTo>
                    <a:pt x="0" y="0"/>
                  </a:moveTo>
                  <a:lnTo>
                    <a:pt x="16" y="13"/>
                  </a:lnTo>
                  <a:lnTo>
                    <a:pt x="215" y="86"/>
                  </a:lnTo>
                  <a:lnTo>
                    <a:pt x="177"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Freeform 64"/>
            <p:cNvSpPr>
              <a:spLocks/>
            </p:cNvSpPr>
            <p:nvPr/>
          </p:nvSpPr>
          <p:spPr bwMode="auto">
            <a:xfrm>
              <a:off x="411163" y="4378325"/>
              <a:ext cx="538163" cy="581025"/>
            </a:xfrm>
            <a:custGeom>
              <a:avLst/>
              <a:gdLst>
                <a:gd name="T0" fmla="*/ 2147483647 w 339"/>
                <a:gd name="T1" fmla="*/ 2147483647 h 366"/>
                <a:gd name="T2" fmla="*/ 2147483647 w 339"/>
                <a:gd name="T3" fmla="*/ 2147483647 h 366"/>
                <a:gd name="T4" fmla="*/ 2147483647 w 339"/>
                <a:gd name="T5" fmla="*/ 2147483647 h 366"/>
                <a:gd name="T6" fmla="*/ 2147483647 w 339"/>
                <a:gd name="T7" fmla="*/ 2147483647 h 366"/>
                <a:gd name="T8" fmla="*/ 2147483647 w 339"/>
                <a:gd name="T9" fmla="*/ 2147483647 h 366"/>
                <a:gd name="T10" fmla="*/ 2147483647 w 339"/>
                <a:gd name="T11" fmla="*/ 2147483647 h 366"/>
                <a:gd name="T12" fmla="*/ 2147483647 w 339"/>
                <a:gd name="T13" fmla="*/ 2147483647 h 366"/>
                <a:gd name="T14" fmla="*/ 2147483647 w 339"/>
                <a:gd name="T15" fmla="*/ 2147483647 h 366"/>
                <a:gd name="T16" fmla="*/ 2147483647 w 339"/>
                <a:gd name="T17" fmla="*/ 2147483647 h 366"/>
                <a:gd name="T18" fmla="*/ 2147483647 w 339"/>
                <a:gd name="T19" fmla="*/ 2147483647 h 366"/>
                <a:gd name="T20" fmla="*/ 2147483647 w 339"/>
                <a:gd name="T21" fmla="*/ 2147483647 h 366"/>
                <a:gd name="T22" fmla="*/ 2147483647 w 339"/>
                <a:gd name="T23" fmla="*/ 2147483647 h 366"/>
                <a:gd name="T24" fmla="*/ 2147483647 w 339"/>
                <a:gd name="T25" fmla="*/ 2147483647 h 366"/>
                <a:gd name="T26" fmla="*/ 2147483647 w 339"/>
                <a:gd name="T27" fmla="*/ 2147483647 h 366"/>
                <a:gd name="T28" fmla="*/ 2147483647 w 339"/>
                <a:gd name="T29" fmla="*/ 2147483647 h 366"/>
                <a:gd name="T30" fmla="*/ 2147483647 w 339"/>
                <a:gd name="T31" fmla="*/ 2147483647 h 366"/>
                <a:gd name="T32" fmla="*/ 0 w 339"/>
                <a:gd name="T33" fmla="*/ 2147483647 h 366"/>
                <a:gd name="T34" fmla="*/ 2147483647 w 339"/>
                <a:gd name="T35" fmla="*/ 2147483647 h 366"/>
                <a:gd name="T36" fmla="*/ 2147483647 w 339"/>
                <a:gd name="T37" fmla="*/ 2147483647 h 366"/>
                <a:gd name="T38" fmla="*/ 2147483647 w 339"/>
                <a:gd name="T39" fmla="*/ 2147483647 h 366"/>
                <a:gd name="T40" fmla="*/ 2147483647 w 339"/>
                <a:gd name="T41" fmla="*/ 2147483647 h 366"/>
                <a:gd name="T42" fmla="*/ 2147483647 w 339"/>
                <a:gd name="T43" fmla="*/ 2147483647 h 366"/>
                <a:gd name="T44" fmla="*/ 2147483647 w 339"/>
                <a:gd name="T45" fmla="*/ 2147483647 h 366"/>
                <a:gd name="T46" fmla="*/ 2147483647 w 339"/>
                <a:gd name="T47" fmla="*/ 2147483647 h 366"/>
                <a:gd name="T48" fmla="*/ 2147483647 w 339"/>
                <a:gd name="T49" fmla="*/ 2147483647 h 366"/>
                <a:gd name="T50" fmla="*/ 2147483647 w 339"/>
                <a:gd name="T51" fmla="*/ 2147483647 h 366"/>
                <a:gd name="T52" fmla="*/ 2147483647 w 339"/>
                <a:gd name="T53" fmla="*/ 0 h 366"/>
                <a:gd name="T54" fmla="*/ 2147483647 w 339"/>
                <a:gd name="T55" fmla="*/ 0 h 366"/>
                <a:gd name="T56" fmla="*/ 2147483647 w 339"/>
                <a:gd name="T57" fmla="*/ 0 h 366"/>
                <a:gd name="T58" fmla="*/ 2147483647 w 339"/>
                <a:gd name="T59" fmla="*/ 2147483647 h 366"/>
                <a:gd name="T60" fmla="*/ 2147483647 w 339"/>
                <a:gd name="T61" fmla="*/ 2147483647 h 366"/>
                <a:gd name="T62" fmla="*/ 2147483647 w 339"/>
                <a:gd name="T63" fmla="*/ 2147483647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9"/>
                <a:gd name="T97" fmla="*/ 0 h 366"/>
                <a:gd name="T98" fmla="*/ 339 w 339"/>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9" h="366">
                  <a:moveTo>
                    <a:pt x="263" y="19"/>
                  </a:moveTo>
                  <a:lnTo>
                    <a:pt x="326" y="178"/>
                  </a:lnTo>
                  <a:lnTo>
                    <a:pt x="285" y="194"/>
                  </a:lnTo>
                  <a:lnTo>
                    <a:pt x="291" y="217"/>
                  </a:lnTo>
                  <a:lnTo>
                    <a:pt x="326" y="236"/>
                  </a:lnTo>
                  <a:lnTo>
                    <a:pt x="301" y="261"/>
                  </a:lnTo>
                  <a:lnTo>
                    <a:pt x="339" y="268"/>
                  </a:lnTo>
                  <a:lnTo>
                    <a:pt x="301" y="290"/>
                  </a:lnTo>
                  <a:lnTo>
                    <a:pt x="259" y="366"/>
                  </a:lnTo>
                  <a:lnTo>
                    <a:pt x="82" y="347"/>
                  </a:lnTo>
                  <a:lnTo>
                    <a:pt x="66" y="325"/>
                  </a:lnTo>
                  <a:lnTo>
                    <a:pt x="50" y="299"/>
                  </a:lnTo>
                  <a:lnTo>
                    <a:pt x="34" y="268"/>
                  </a:lnTo>
                  <a:lnTo>
                    <a:pt x="19" y="229"/>
                  </a:lnTo>
                  <a:lnTo>
                    <a:pt x="6" y="191"/>
                  </a:lnTo>
                  <a:lnTo>
                    <a:pt x="3" y="172"/>
                  </a:lnTo>
                  <a:lnTo>
                    <a:pt x="0" y="156"/>
                  </a:lnTo>
                  <a:lnTo>
                    <a:pt x="3" y="137"/>
                  </a:lnTo>
                  <a:lnTo>
                    <a:pt x="6" y="121"/>
                  </a:lnTo>
                  <a:lnTo>
                    <a:pt x="12" y="105"/>
                  </a:lnTo>
                  <a:lnTo>
                    <a:pt x="22" y="89"/>
                  </a:lnTo>
                  <a:lnTo>
                    <a:pt x="41" y="61"/>
                  </a:lnTo>
                  <a:lnTo>
                    <a:pt x="69" y="35"/>
                  </a:lnTo>
                  <a:lnTo>
                    <a:pt x="104" y="16"/>
                  </a:lnTo>
                  <a:lnTo>
                    <a:pt x="120" y="10"/>
                  </a:lnTo>
                  <a:lnTo>
                    <a:pt x="139" y="4"/>
                  </a:lnTo>
                  <a:lnTo>
                    <a:pt x="161" y="0"/>
                  </a:lnTo>
                  <a:lnTo>
                    <a:pt x="180" y="0"/>
                  </a:lnTo>
                  <a:lnTo>
                    <a:pt x="199" y="0"/>
                  </a:lnTo>
                  <a:lnTo>
                    <a:pt x="221" y="4"/>
                  </a:lnTo>
                  <a:lnTo>
                    <a:pt x="244" y="10"/>
                  </a:lnTo>
                  <a:lnTo>
                    <a:pt x="263" y="19"/>
                  </a:lnTo>
                  <a:close/>
                </a:path>
              </a:pathLst>
            </a:custGeom>
            <a:solidFill>
              <a:srgbClr val="E5D6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7" name="Freeform 65"/>
            <p:cNvSpPr>
              <a:spLocks/>
            </p:cNvSpPr>
            <p:nvPr/>
          </p:nvSpPr>
          <p:spPr bwMode="auto">
            <a:xfrm>
              <a:off x="355600" y="4433888"/>
              <a:ext cx="582613" cy="566737"/>
            </a:xfrm>
            <a:custGeom>
              <a:avLst/>
              <a:gdLst>
                <a:gd name="T0" fmla="*/ 2147483647 w 367"/>
                <a:gd name="T1" fmla="*/ 2147483647 h 357"/>
                <a:gd name="T2" fmla="*/ 2147483647 w 367"/>
                <a:gd name="T3" fmla="*/ 2147483647 h 357"/>
                <a:gd name="T4" fmla="*/ 2147483647 w 367"/>
                <a:gd name="T5" fmla="*/ 2147483647 h 357"/>
                <a:gd name="T6" fmla="*/ 2147483647 w 367"/>
                <a:gd name="T7" fmla="*/ 2147483647 h 357"/>
                <a:gd name="T8" fmla="*/ 2147483647 w 367"/>
                <a:gd name="T9" fmla="*/ 2147483647 h 357"/>
                <a:gd name="T10" fmla="*/ 2147483647 w 367"/>
                <a:gd name="T11" fmla="*/ 2147483647 h 357"/>
                <a:gd name="T12" fmla="*/ 2147483647 w 367"/>
                <a:gd name="T13" fmla="*/ 2147483647 h 357"/>
                <a:gd name="T14" fmla="*/ 2147483647 w 367"/>
                <a:gd name="T15" fmla="*/ 2147483647 h 357"/>
                <a:gd name="T16" fmla="*/ 2147483647 w 367"/>
                <a:gd name="T17" fmla="*/ 2147483647 h 357"/>
                <a:gd name="T18" fmla="*/ 2147483647 w 367"/>
                <a:gd name="T19" fmla="*/ 2147483647 h 357"/>
                <a:gd name="T20" fmla="*/ 2147483647 w 367"/>
                <a:gd name="T21" fmla="*/ 2147483647 h 357"/>
                <a:gd name="T22" fmla="*/ 2147483647 w 367"/>
                <a:gd name="T23" fmla="*/ 2147483647 h 357"/>
                <a:gd name="T24" fmla="*/ 2147483647 w 367"/>
                <a:gd name="T25" fmla="*/ 2147483647 h 357"/>
                <a:gd name="T26" fmla="*/ 2147483647 w 367"/>
                <a:gd name="T27" fmla="*/ 2147483647 h 357"/>
                <a:gd name="T28" fmla="*/ 2147483647 w 367"/>
                <a:gd name="T29" fmla="*/ 2147483647 h 357"/>
                <a:gd name="T30" fmla="*/ 2147483647 w 367"/>
                <a:gd name="T31" fmla="*/ 2147483647 h 357"/>
                <a:gd name="T32" fmla="*/ 2147483647 w 367"/>
                <a:gd name="T33" fmla="*/ 2147483647 h 357"/>
                <a:gd name="T34" fmla="*/ 2147483647 w 367"/>
                <a:gd name="T35" fmla="*/ 2147483647 h 357"/>
                <a:gd name="T36" fmla="*/ 2147483647 w 367"/>
                <a:gd name="T37" fmla="*/ 2147483647 h 357"/>
                <a:gd name="T38" fmla="*/ 2147483647 w 367"/>
                <a:gd name="T39" fmla="*/ 2147483647 h 357"/>
                <a:gd name="T40" fmla="*/ 2147483647 w 367"/>
                <a:gd name="T41" fmla="*/ 2147483647 h 357"/>
                <a:gd name="T42" fmla="*/ 2147483647 w 367"/>
                <a:gd name="T43" fmla="*/ 2147483647 h 357"/>
                <a:gd name="T44" fmla="*/ 2147483647 w 367"/>
                <a:gd name="T45" fmla="*/ 2147483647 h 357"/>
                <a:gd name="T46" fmla="*/ 2147483647 w 367"/>
                <a:gd name="T47" fmla="*/ 2147483647 h 357"/>
                <a:gd name="T48" fmla="*/ 2147483647 w 367"/>
                <a:gd name="T49" fmla="*/ 2147483647 h 357"/>
                <a:gd name="T50" fmla="*/ 2147483647 w 367"/>
                <a:gd name="T51" fmla="*/ 2147483647 h 357"/>
                <a:gd name="T52" fmla="*/ 2147483647 w 367"/>
                <a:gd name="T53" fmla="*/ 2147483647 h 357"/>
                <a:gd name="T54" fmla="*/ 2147483647 w 367"/>
                <a:gd name="T55" fmla="*/ 2147483647 h 357"/>
                <a:gd name="T56" fmla="*/ 2147483647 w 367"/>
                <a:gd name="T57" fmla="*/ 2147483647 h 357"/>
                <a:gd name="T58" fmla="*/ 2147483647 w 367"/>
                <a:gd name="T59" fmla="*/ 2147483647 h 357"/>
                <a:gd name="T60" fmla="*/ 2147483647 w 367"/>
                <a:gd name="T61" fmla="*/ 2147483647 h 357"/>
                <a:gd name="T62" fmla="*/ 2147483647 w 367"/>
                <a:gd name="T63" fmla="*/ 2147483647 h 357"/>
                <a:gd name="T64" fmla="*/ 2147483647 w 367"/>
                <a:gd name="T65" fmla="*/ 2147483647 h 357"/>
                <a:gd name="T66" fmla="*/ 2147483647 w 367"/>
                <a:gd name="T67" fmla="*/ 2147483647 h 357"/>
                <a:gd name="T68" fmla="*/ 2147483647 w 367"/>
                <a:gd name="T69" fmla="*/ 2147483647 h 357"/>
                <a:gd name="T70" fmla="*/ 2147483647 w 367"/>
                <a:gd name="T71" fmla="*/ 2147483647 h 357"/>
                <a:gd name="T72" fmla="*/ 2147483647 w 367"/>
                <a:gd name="T73" fmla="*/ 2147483647 h 357"/>
                <a:gd name="T74" fmla="*/ 2147483647 w 367"/>
                <a:gd name="T75" fmla="*/ 2147483647 h 357"/>
                <a:gd name="T76" fmla="*/ 2147483647 w 367"/>
                <a:gd name="T77" fmla="*/ 2147483647 h 357"/>
                <a:gd name="T78" fmla="*/ 2147483647 w 367"/>
                <a:gd name="T79" fmla="*/ 2147483647 h 357"/>
                <a:gd name="T80" fmla="*/ 2147483647 w 367"/>
                <a:gd name="T81" fmla="*/ 0 h 357"/>
                <a:gd name="T82" fmla="*/ 2147483647 w 367"/>
                <a:gd name="T83" fmla="*/ 2147483647 h 357"/>
                <a:gd name="T84" fmla="*/ 2147483647 w 367"/>
                <a:gd name="T85" fmla="*/ 2147483647 h 357"/>
                <a:gd name="T86" fmla="*/ 2147483647 w 367"/>
                <a:gd name="T87" fmla="*/ 2147483647 h 357"/>
                <a:gd name="T88" fmla="*/ 2147483647 w 367"/>
                <a:gd name="T89" fmla="*/ 2147483647 h 357"/>
                <a:gd name="T90" fmla="*/ 2147483647 w 367"/>
                <a:gd name="T91" fmla="*/ 2147483647 h 357"/>
                <a:gd name="T92" fmla="*/ 2147483647 w 367"/>
                <a:gd name="T93" fmla="*/ 2147483647 h 357"/>
                <a:gd name="T94" fmla="*/ 0 w 367"/>
                <a:gd name="T95" fmla="*/ 2147483647 h 357"/>
                <a:gd name="T96" fmla="*/ 2147483647 w 367"/>
                <a:gd name="T97" fmla="*/ 2147483647 h 357"/>
                <a:gd name="T98" fmla="*/ 2147483647 w 367"/>
                <a:gd name="T99" fmla="*/ 2147483647 h 357"/>
                <a:gd name="T100" fmla="*/ 2147483647 w 367"/>
                <a:gd name="T101" fmla="*/ 2147483647 h 357"/>
                <a:gd name="T102" fmla="*/ 2147483647 w 367"/>
                <a:gd name="T103" fmla="*/ 2147483647 h 357"/>
                <a:gd name="T104" fmla="*/ 2147483647 w 367"/>
                <a:gd name="T105" fmla="*/ 2147483647 h 357"/>
                <a:gd name="T106" fmla="*/ 2147483647 w 367"/>
                <a:gd name="T107" fmla="*/ 2147483647 h 357"/>
                <a:gd name="T108" fmla="*/ 2147483647 w 367"/>
                <a:gd name="T109" fmla="*/ 2147483647 h 357"/>
                <a:gd name="T110" fmla="*/ 2147483647 w 367"/>
                <a:gd name="T111" fmla="*/ 2147483647 h 357"/>
                <a:gd name="T112" fmla="*/ 2147483647 w 367"/>
                <a:gd name="T113" fmla="*/ 2147483647 h 357"/>
                <a:gd name="T114" fmla="*/ 2147483647 w 367"/>
                <a:gd name="T115" fmla="*/ 2147483647 h 357"/>
                <a:gd name="T116" fmla="*/ 2147483647 w 367"/>
                <a:gd name="T117" fmla="*/ 2147483647 h 357"/>
                <a:gd name="T118" fmla="*/ 2147483647 w 367"/>
                <a:gd name="T119" fmla="*/ 2147483647 h 357"/>
                <a:gd name="T120" fmla="*/ 2147483647 w 367"/>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7"/>
                <a:gd name="T184" fmla="*/ 0 h 357"/>
                <a:gd name="T185" fmla="*/ 367 w 367"/>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7" h="357">
                  <a:moveTo>
                    <a:pt x="107" y="337"/>
                  </a:moveTo>
                  <a:lnTo>
                    <a:pt x="139" y="357"/>
                  </a:lnTo>
                  <a:lnTo>
                    <a:pt x="114" y="267"/>
                  </a:lnTo>
                  <a:lnTo>
                    <a:pt x="142" y="293"/>
                  </a:lnTo>
                  <a:lnTo>
                    <a:pt x="139" y="274"/>
                  </a:lnTo>
                  <a:lnTo>
                    <a:pt x="133" y="239"/>
                  </a:lnTo>
                  <a:lnTo>
                    <a:pt x="130" y="217"/>
                  </a:lnTo>
                  <a:lnTo>
                    <a:pt x="133" y="198"/>
                  </a:lnTo>
                  <a:lnTo>
                    <a:pt x="136" y="178"/>
                  </a:lnTo>
                  <a:lnTo>
                    <a:pt x="142" y="169"/>
                  </a:lnTo>
                  <a:lnTo>
                    <a:pt x="136" y="159"/>
                  </a:lnTo>
                  <a:lnTo>
                    <a:pt x="126" y="137"/>
                  </a:lnTo>
                  <a:lnTo>
                    <a:pt x="123" y="124"/>
                  </a:lnTo>
                  <a:lnTo>
                    <a:pt x="123" y="112"/>
                  </a:lnTo>
                  <a:lnTo>
                    <a:pt x="126" y="99"/>
                  </a:lnTo>
                  <a:lnTo>
                    <a:pt x="136" y="93"/>
                  </a:lnTo>
                  <a:lnTo>
                    <a:pt x="142" y="93"/>
                  </a:lnTo>
                  <a:lnTo>
                    <a:pt x="158" y="96"/>
                  </a:lnTo>
                  <a:lnTo>
                    <a:pt x="164" y="102"/>
                  </a:lnTo>
                  <a:lnTo>
                    <a:pt x="174" y="108"/>
                  </a:lnTo>
                  <a:lnTo>
                    <a:pt x="180" y="118"/>
                  </a:lnTo>
                  <a:lnTo>
                    <a:pt x="184" y="134"/>
                  </a:lnTo>
                  <a:lnTo>
                    <a:pt x="196" y="172"/>
                  </a:lnTo>
                  <a:lnTo>
                    <a:pt x="190" y="89"/>
                  </a:lnTo>
                  <a:lnTo>
                    <a:pt x="222" y="118"/>
                  </a:lnTo>
                  <a:lnTo>
                    <a:pt x="212" y="74"/>
                  </a:lnTo>
                  <a:lnTo>
                    <a:pt x="241" y="83"/>
                  </a:lnTo>
                  <a:lnTo>
                    <a:pt x="279" y="80"/>
                  </a:lnTo>
                  <a:lnTo>
                    <a:pt x="313" y="74"/>
                  </a:lnTo>
                  <a:lnTo>
                    <a:pt x="326" y="70"/>
                  </a:lnTo>
                  <a:lnTo>
                    <a:pt x="342" y="64"/>
                  </a:lnTo>
                  <a:lnTo>
                    <a:pt x="348" y="61"/>
                  </a:lnTo>
                  <a:lnTo>
                    <a:pt x="358" y="54"/>
                  </a:lnTo>
                  <a:lnTo>
                    <a:pt x="364" y="48"/>
                  </a:lnTo>
                  <a:lnTo>
                    <a:pt x="367" y="45"/>
                  </a:lnTo>
                  <a:lnTo>
                    <a:pt x="367" y="39"/>
                  </a:lnTo>
                  <a:lnTo>
                    <a:pt x="361" y="35"/>
                  </a:lnTo>
                  <a:lnTo>
                    <a:pt x="323" y="16"/>
                  </a:lnTo>
                  <a:lnTo>
                    <a:pt x="285" y="7"/>
                  </a:lnTo>
                  <a:lnTo>
                    <a:pt x="250" y="4"/>
                  </a:lnTo>
                  <a:lnTo>
                    <a:pt x="215" y="0"/>
                  </a:lnTo>
                  <a:lnTo>
                    <a:pt x="187" y="4"/>
                  </a:lnTo>
                  <a:lnTo>
                    <a:pt x="164" y="4"/>
                  </a:lnTo>
                  <a:lnTo>
                    <a:pt x="142" y="10"/>
                  </a:lnTo>
                  <a:lnTo>
                    <a:pt x="35" y="19"/>
                  </a:lnTo>
                  <a:lnTo>
                    <a:pt x="19" y="70"/>
                  </a:lnTo>
                  <a:lnTo>
                    <a:pt x="6" y="108"/>
                  </a:lnTo>
                  <a:lnTo>
                    <a:pt x="0" y="140"/>
                  </a:lnTo>
                  <a:lnTo>
                    <a:pt x="6" y="169"/>
                  </a:lnTo>
                  <a:lnTo>
                    <a:pt x="9" y="185"/>
                  </a:lnTo>
                  <a:lnTo>
                    <a:pt x="9" y="188"/>
                  </a:lnTo>
                  <a:lnTo>
                    <a:pt x="9" y="185"/>
                  </a:lnTo>
                  <a:lnTo>
                    <a:pt x="12" y="175"/>
                  </a:lnTo>
                  <a:lnTo>
                    <a:pt x="19" y="169"/>
                  </a:lnTo>
                  <a:lnTo>
                    <a:pt x="28" y="163"/>
                  </a:lnTo>
                  <a:lnTo>
                    <a:pt x="35" y="213"/>
                  </a:lnTo>
                  <a:lnTo>
                    <a:pt x="57" y="220"/>
                  </a:lnTo>
                  <a:lnTo>
                    <a:pt x="73" y="267"/>
                  </a:lnTo>
                  <a:lnTo>
                    <a:pt x="88" y="306"/>
                  </a:lnTo>
                  <a:lnTo>
                    <a:pt x="98" y="325"/>
                  </a:lnTo>
                  <a:lnTo>
                    <a:pt x="107" y="3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8" name="Freeform 66"/>
            <p:cNvSpPr>
              <a:spLocks/>
            </p:cNvSpPr>
            <p:nvPr/>
          </p:nvSpPr>
          <p:spPr bwMode="auto">
            <a:xfrm>
              <a:off x="304800" y="4227513"/>
              <a:ext cx="638175" cy="398462"/>
            </a:xfrm>
            <a:custGeom>
              <a:avLst/>
              <a:gdLst>
                <a:gd name="T0" fmla="*/ 2147483647 w 402"/>
                <a:gd name="T1" fmla="*/ 2147483647 h 251"/>
                <a:gd name="T2" fmla="*/ 2147483647 w 402"/>
                <a:gd name="T3" fmla="*/ 2147483647 h 251"/>
                <a:gd name="T4" fmla="*/ 2147483647 w 402"/>
                <a:gd name="T5" fmla="*/ 2147483647 h 251"/>
                <a:gd name="T6" fmla="*/ 2147483647 w 402"/>
                <a:gd name="T7" fmla="*/ 2147483647 h 251"/>
                <a:gd name="T8" fmla="*/ 2147483647 w 402"/>
                <a:gd name="T9" fmla="*/ 2147483647 h 251"/>
                <a:gd name="T10" fmla="*/ 2147483647 w 402"/>
                <a:gd name="T11" fmla="*/ 2147483647 h 251"/>
                <a:gd name="T12" fmla="*/ 0 w 402"/>
                <a:gd name="T13" fmla="*/ 2147483647 h 251"/>
                <a:gd name="T14" fmla="*/ 2147483647 w 402"/>
                <a:gd name="T15" fmla="*/ 2147483647 h 251"/>
                <a:gd name="T16" fmla="*/ 2147483647 w 402"/>
                <a:gd name="T17" fmla="*/ 2147483647 h 251"/>
                <a:gd name="T18" fmla="*/ 2147483647 w 402"/>
                <a:gd name="T19" fmla="*/ 2147483647 h 251"/>
                <a:gd name="T20" fmla="*/ 2147483647 w 402"/>
                <a:gd name="T21" fmla="*/ 2147483647 h 251"/>
                <a:gd name="T22" fmla="*/ 2147483647 w 402"/>
                <a:gd name="T23" fmla="*/ 2147483647 h 251"/>
                <a:gd name="T24" fmla="*/ 2147483647 w 402"/>
                <a:gd name="T25" fmla="*/ 2147483647 h 251"/>
                <a:gd name="T26" fmla="*/ 2147483647 w 402"/>
                <a:gd name="T27" fmla="*/ 2147483647 h 251"/>
                <a:gd name="T28" fmla="*/ 2147483647 w 402"/>
                <a:gd name="T29" fmla="*/ 2147483647 h 251"/>
                <a:gd name="T30" fmla="*/ 2147483647 w 402"/>
                <a:gd name="T31" fmla="*/ 2147483647 h 251"/>
                <a:gd name="T32" fmla="*/ 2147483647 w 402"/>
                <a:gd name="T33" fmla="*/ 2147483647 h 251"/>
                <a:gd name="T34" fmla="*/ 2147483647 w 402"/>
                <a:gd name="T35" fmla="*/ 2147483647 h 251"/>
                <a:gd name="T36" fmla="*/ 2147483647 w 402"/>
                <a:gd name="T37" fmla="*/ 2147483647 h 251"/>
                <a:gd name="T38" fmla="*/ 2147483647 w 402"/>
                <a:gd name="T39" fmla="*/ 2147483647 h 251"/>
                <a:gd name="T40" fmla="*/ 2147483647 w 402"/>
                <a:gd name="T41" fmla="*/ 0 h 251"/>
                <a:gd name="T42" fmla="*/ 2147483647 w 402"/>
                <a:gd name="T43" fmla="*/ 0 h 251"/>
                <a:gd name="T44" fmla="*/ 2147483647 w 402"/>
                <a:gd name="T45" fmla="*/ 2147483647 h 251"/>
                <a:gd name="T46" fmla="*/ 2147483647 w 402"/>
                <a:gd name="T47" fmla="*/ 2147483647 h 251"/>
                <a:gd name="T48" fmla="*/ 2147483647 w 402"/>
                <a:gd name="T49" fmla="*/ 2147483647 h 251"/>
                <a:gd name="T50" fmla="*/ 2147483647 w 402"/>
                <a:gd name="T51" fmla="*/ 2147483647 h 2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2"/>
                <a:gd name="T79" fmla="*/ 0 h 251"/>
                <a:gd name="T80" fmla="*/ 402 w 402"/>
                <a:gd name="T81" fmla="*/ 251 h 2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2" h="251">
                  <a:moveTo>
                    <a:pt x="402" y="134"/>
                  </a:moveTo>
                  <a:lnTo>
                    <a:pt x="352" y="153"/>
                  </a:lnTo>
                  <a:lnTo>
                    <a:pt x="231" y="194"/>
                  </a:lnTo>
                  <a:lnTo>
                    <a:pt x="165" y="213"/>
                  </a:lnTo>
                  <a:lnTo>
                    <a:pt x="98" y="232"/>
                  </a:lnTo>
                  <a:lnTo>
                    <a:pt x="41" y="245"/>
                  </a:lnTo>
                  <a:lnTo>
                    <a:pt x="0" y="251"/>
                  </a:lnTo>
                  <a:lnTo>
                    <a:pt x="57" y="181"/>
                  </a:lnTo>
                  <a:lnTo>
                    <a:pt x="41" y="83"/>
                  </a:lnTo>
                  <a:lnTo>
                    <a:pt x="48" y="73"/>
                  </a:lnTo>
                  <a:lnTo>
                    <a:pt x="70" y="60"/>
                  </a:lnTo>
                  <a:lnTo>
                    <a:pt x="82" y="51"/>
                  </a:lnTo>
                  <a:lnTo>
                    <a:pt x="98" y="45"/>
                  </a:lnTo>
                  <a:lnTo>
                    <a:pt x="114" y="41"/>
                  </a:lnTo>
                  <a:lnTo>
                    <a:pt x="130" y="38"/>
                  </a:lnTo>
                  <a:lnTo>
                    <a:pt x="149" y="38"/>
                  </a:lnTo>
                  <a:lnTo>
                    <a:pt x="162" y="35"/>
                  </a:lnTo>
                  <a:lnTo>
                    <a:pt x="187" y="22"/>
                  </a:lnTo>
                  <a:lnTo>
                    <a:pt x="203" y="13"/>
                  </a:lnTo>
                  <a:lnTo>
                    <a:pt x="216" y="3"/>
                  </a:lnTo>
                  <a:lnTo>
                    <a:pt x="222" y="0"/>
                  </a:lnTo>
                  <a:lnTo>
                    <a:pt x="231" y="0"/>
                  </a:lnTo>
                  <a:lnTo>
                    <a:pt x="254" y="3"/>
                  </a:lnTo>
                  <a:lnTo>
                    <a:pt x="282" y="10"/>
                  </a:lnTo>
                  <a:lnTo>
                    <a:pt x="314" y="89"/>
                  </a:lnTo>
                  <a:lnTo>
                    <a:pt x="402" y="134"/>
                  </a:lnTo>
                  <a:close/>
                </a:path>
              </a:pathLst>
            </a:custGeom>
            <a:solidFill>
              <a:srgbClr val="3D3C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9" name="Line 67"/>
            <p:cNvSpPr>
              <a:spLocks noChangeShapeType="1"/>
            </p:cNvSpPr>
            <p:nvPr/>
          </p:nvSpPr>
          <p:spPr bwMode="auto">
            <a:xfrm>
              <a:off x="808038" y="4575175"/>
              <a:ext cx="1588" cy="61912"/>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Line 68"/>
            <p:cNvSpPr>
              <a:spLocks noChangeShapeType="1"/>
            </p:cNvSpPr>
            <p:nvPr/>
          </p:nvSpPr>
          <p:spPr bwMode="auto">
            <a:xfrm flipH="1" flipV="1">
              <a:off x="768350" y="4595813"/>
              <a:ext cx="39688" cy="4127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Freeform 69"/>
            <p:cNvSpPr>
              <a:spLocks/>
            </p:cNvSpPr>
            <p:nvPr/>
          </p:nvSpPr>
          <p:spPr bwMode="auto">
            <a:xfrm>
              <a:off x="738188" y="4676775"/>
              <a:ext cx="19050" cy="20637"/>
            </a:xfrm>
            <a:custGeom>
              <a:avLst/>
              <a:gdLst>
                <a:gd name="T0" fmla="*/ 2147483647 w 12"/>
                <a:gd name="T1" fmla="*/ 2147483647 h 13"/>
                <a:gd name="T2" fmla="*/ 2147483647 w 12"/>
                <a:gd name="T3" fmla="*/ 2147483647 h 13"/>
                <a:gd name="T4" fmla="*/ 2147483647 w 12"/>
                <a:gd name="T5" fmla="*/ 2147483647 h 13"/>
                <a:gd name="T6" fmla="*/ 0 w 12"/>
                <a:gd name="T7" fmla="*/ 2147483647 h 13"/>
                <a:gd name="T8" fmla="*/ 0 w 12"/>
                <a:gd name="T9" fmla="*/ 2147483647 h 13"/>
                <a:gd name="T10" fmla="*/ 2147483647 w 12"/>
                <a:gd name="T11" fmla="*/ 0 h 13"/>
                <a:gd name="T12" fmla="*/ 2147483647 w 12"/>
                <a:gd name="T13" fmla="*/ 0 h 13"/>
                <a:gd name="T14" fmla="*/ 2147483647 w 12"/>
                <a:gd name="T15" fmla="*/ 2147483647 h 13"/>
                <a:gd name="T16" fmla="*/ 2147483647 w 12"/>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3"/>
                <a:gd name="T29" fmla="*/ 12 w 1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3">
                  <a:moveTo>
                    <a:pt x="12" y="10"/>
                  </a:moveTo>
                  <a:lnTo>
                    <a:pt x="9" y="13"/>
                  </a:lnTo>
                  <a:lnTo>
                    <a:pt x="3" y="13"/>
                  </a:lnTo>
                  <a:lnTo>
                    <a:pt x="0" y="10"/>
                  </a:lnTo>
                  <a:lnTo>
                    <a:pt x="0" y="6"/>
                  </a:lnTo>
                  <a:lnTo>
                    <a:pt x="3" y="0"/>
                  </a:lnTo>
                  <a:lnTo>
                    <a:pt x="6" y="0"/>
                  </a:lnTo>
                  <a:lnTo>
                    <a:pt x="12" y="3"/>
                  </a:lnTo>
                  <a:lnTo>
                    <a:pt x="12" y="10"/>
                  </a:lnTo>
                  <a:close/>
                </a:path>
              </a:pathLst>
            </a:custGeom>
            <a:solidFill>
              <a:srgbClr val="BFB0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Freeform 70"/>
            <p:cNvSpPr>
              <a:spLocks/>
            </p:cNvSpPr>
            <p:nvPr/>
          </p:nvSpPr>
          <p:spPr bwMode="auto">
            <a:xfrm>
              <a:off x="687388" y="4702175"/>
              <a:ext cx="20638" cy="20637"/>
            </a:xfrm>
            <a:custGeom>
              <a:avLst/>
              <a:gdLst>
                <a:gd name="T0" fmla="*/ 2147483647 w 13"/>
                <a:gd name="T1" fmla="*/ 2147483647 h 13"/>
                <a:gd name="T2" fmla="*/ 2147483647 w 13"/>
                <a:gd name="T3" fmla="*/ 2147483647 h 13"/>
                <a:gd name="T4" fmla="*/ 2147483647 w 13"/>
                <a:gd name="T5" fmla="*/ 2147483647 h 13"/>
                <a:gd name="T6" fmla="*/ 2147483647 w 13"/>
                <a:gd name="T7" fmla="*/ 2147483647 h 13"/>
                <a:gd name="T8" fmla="*/ 0 w 13"/>
                <a:gd name="T9" fmla="*/ 2147483647 h 13"/>
                <a:gd name="T10" fmla="*/ 2147483647 w 13"/>
                <a:gd name="T11" fmla="*/ 0 h 13"/>
                <a:gd name="T12" fmla="*/ 2147483647 w 13"/>
                <a:gd name="T13" fmla="*/ 0 h 13"/>
                <a:gd name="T14" fmla="*/ 2147483647 w 13"/>
                <a:gd name="T15" fmla="*/ 2147483647 h 13"/>
                <a:gd name="T16" fmla="*/ 2147483647 w 13"/>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13" y="9"/>
                  </a:moveTo>
                  <a:lnTo>
                    <a:pt x="9" y="13"/>
                  </a:lnTo>
                  <a:lnTo>
                    <a:pt x="6" y="13"/>
                  </a:lnTo>
                  <a:lnTo>
                    <a:pt x="3" y="9"/>
                  </a:lnTo>
                  <a:lnTo>
                    <a:pt x="0" y="6"/>
                  </a:lnTo>
                  <a:lnTo>
                    <a:pt x="3" y="0"/>
                  </a:lnTo>
                  <a:lnTo>
                    <a:pt x="9" y="0"/>
                  </a:lnTo>
                  <a:lnTo>
                    <a:pt x="13" y="3"/>
                  </a:lnTo>
                  <a:lnTo>
                    <a:pt x="13" y="9"/>
                  </a:lnTo>
                  <a:close/>
                </a:path>
              </a:pathLst>
            </a:custGeom>
            <a:solidFill>
              <a:srgbClr val="BFB0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3" name="Freeform 71"/>
            <p:cNvSpPr>
              <a:spLocks/>
            </p:cNvSpPr>
            <p:nvPr/>
          </p:nvSpPr>
          <p:spPr bwMode="auto">
            <a:xfrm>
              <a:off x="727075" y="4727575"/>
              <a:ext cx="20638" cy="20637"/>
            </a:xfrm>
            <a:custGeom>
              <a:avLst/>
              <a:gdLst>
                <a:gd name="T0" fmla="*/ 2147483647 w 13"/>
                <a:gd name="T1" fmla="*/ 2147483647 h 13"/>
                <a:gd name="T2" fmla="*/ 2147483647 w 13"/>
                <a:gd name="T3" fmla="*/ 2147483647 h 13"/>
                <a:gd name="T4" fmla="*/ 2147483647 w 13"/>
                <a:gd name="T5" fmla="*/ 2147483647 h 13"/>
                <a:gd name="T6" fmla="*/ 0 w 13"/>
                <a:gd name="T7" fmla="*/ 2147483647 h 13"/>
                <a:gd name="T8" fmla="*/ 0 w 13"/>
                <a:gd name="T9" fmla="*/ 2147483647 h 13"/>
                <a:gd name="T10" fmla="*/ 2147483647 w 13"/>
                <a:gd name="T11" fmla="*/ 0 h 13"/>
                <a:gd name="T12" fmla="*/ 2147483647 w 13"/>
                <a:gd name="T13" fmla="*/ 0 h 13"/>
                <a:gd name="T14" fmla="*/ 2147483647 w 13"/>
                <a:gd name="T15" fmla="*/ 0 h 13"/>
                <a:gd name="T16" fmla="*/ 2147483647 w 13"/>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3"/>
                <a:gd name="T29" fmla="*/ 13 w 1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3">
                  <a:moveTo>
                    <a:pt x="13" y="6"/>
                  </a:moveTo>
                  <a:lnTo>
                    <a:pt x="10" y="9"/>
                  </a:lnTo>
                  <a:lnTo>
                    <a:pt x="7" y="13"/>
                  </a:lnTo>
                  <a:lnTo>
                    <a:pt x="0" y="9"/>
                  </a:lnTo>
                  <a:lnTo>
                    <a:pt x="0" y="3"/>
                  </a:lnTo>
                  <a:lnTo>
                    <a:pt x="3" y="0"/>
                  </a:lnTo>
                  <a:lnTo>
                    <a:pt x="10" y="0"/>
                  </a:lnTo>
                  <a:lnTo>
                    <a:pt x="13" y="0"/>
                  </a:lnTo>
                  <a:lnTo>
                    <a:pt x="13" y="6"/>
                  </a:lnTo>
                  <a:close/>
                </a:path>
              </a:pathLst>
            </a:custGeom>
            <a:solidFill>
              <a:srgbClr val="BFB0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4" name="Freeform 72"/>
            <p:cNvSpPr>
              <a:spLocks/>
            </p:cNvSpPr>
            <p:nvPr/>
          </p:nvSpPr>
          <p:spPr bwMode="auto">
            <a:xfrm>
              <a:off x="747713" y="4908550"/>
              <a:ext cx="125413" cy="101600"/>
            </a:xfrm>
            <a:custGeom>
              <a:avLst/>
              <a:gdLst>
                <a:gd name="T0" fmla="*/ 2147483647 w 79"/>
                <a:gd name="T1" fmla="*/ 2147483647 h 64"/>
                <a:gd name="T2" fmla="*/ 2147483647 w 79"/>
                <a:gd name="T3" fmla="*/ 2147483647 h 64"/>
                <a:gd name="T4" fmla="*/ 2147483647 w 79"/>
                <a:gd name="T5" fmla="*/ 0 h 64"/>
                <a:gd name="T6" fmla="*/ 2147483647 w 79"/>
                <a:gd name="T7" fmla="*/ 0 h 64"/>
                <a:gd name="T8" fmla="*/ 0 w 79"/>
                <a:gd name="T9" fmla="*/ 2147483647 h 64"/>
                <a:gd name="T10" fmla="*/ 0 w 79"/>
                <a:gd name="T11" fmla="*/ 2147483647 h 64"/>
                <a:gd name="T12" fmla="*/ 0 w 79"/>
                <a:gd name="T13" fmla="*/ 2147483647 h 64"/>
                <a:gd name="T14" fmla="*/ 2147483647 w 79"/>
                <a:gd name="T15" fmla="*/ 2147483647 h 64"/>
                <a:gd name="T16" fmla="*/ 2147483647 w 79"/>
                <a:gd name="T17" fmla="*/ 2147483647 h 64"/>
                <a:gd name="T18" fmla="*/ 2147483647 w 79"/>
                <a:gd name="T19" fmla="*/ 2147483647 h 64"/>
                <a:gd name="T20" fmla="*/ 2147483647 w 79"/>
                <a:gd name="T21" fmla="*/ 2147483647 h 64"/>
                <a:gd name="T22" fmla="*/ 2147483647 w 79"/>
                <a:gd name="T23" fmla="*/ 2147483647 h 64"/>
                <a:gd name="T24" fmla="*/ 2147483647 w 79"/>
                <a:gd name="T25" fmla="*/ 2147483647 h 64"/>
                <a:gd name="T26" fmla="*/ 2147483647 w 79"/>
                <a:gd name="T27" fmla="*/ 2147483647 h 64"/>
                <a:gd name="T28" fmla="*/ 2147483647 w 79"/>
                <a:gd name="T29" fmla="*/ 2147483647 h 64"/>
                <a:gd name="T30" fmla="*/ 2147483647 w 79"/>
                <a:gd name="T31" fmla="*/ 2147483647 h 64"/>
                <a:gd name="T32" fmla="*/ 2147483647 w 79"/>
                <a:gd name="T33" fmla="*/ 2147483647 h 64"/>
                <a:gd name="T34" fmla="*/ 2147483647 w 79"/>
                <a:gd name="T35" fmla="*/ 2147483647 h 64"/>
                <a:gd name="T36" fmla="*/ 2147483647 w 79"/>
                <a:gd name="T37" fmla="*/ 2147483647 h 64"/>
                <a:gd name="T38" fmla="*/ 2147483647 w 79"/>
                <a:gd name="T39" fmla="*/ 2147483647 h 64"/>
                <a:gd name="T40" fmla="*/ 2147483647 w 79"/>
                <a:gd name="T41" fmla="*/ 2147483647 h 64"/>
                <a:gd name="T42" fmla="*/ 2147483647 w 79"/>
                <a:gd name="T43" fmla="*/ 2147483647 h 64"/>
                <a:gd name="T44" fmla="*/ 2147483647 w 79"/>
                <a:gd name="T45" fmla="*/ 2147483647 h 64"/>
                <a:gd name="T46" fmla="*/ 2147483647 w 79"/>
                <a:gd name="T47" fmla="*/ 2147483647 h 64"/>
                <a:gd name="T48" fmla="*/ 2147483647 w 79"/>
                <a:gd name="T49" fmla="*/ 2147483647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64"/>
                <a:gd name="T77" fmla="*/ 79 w 79"/>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64">
                  <a:moveTo>
                    <a:pt x="60" y="19"/>
                  </a:moveTo>
                  <a:lnTo>
                    <a:pt x="35" y="7"/>
                  </a:lnTo>
                  <a:lnTo>
                    <a:pt x="13" y="0"/>
                  </a:lnTo>
                  <a:lnTo>
                    <a:pt x="6" y="0"/>
                  </a:lnTo>
                  <a:lnTo>
                    <a:pt x="0" y="7"/>
                  </a:lnTo>
                  <a:lnTo>
                    <a:pt x="0" y="13"/>
                  </a:lnTo>
                  <a:lnTo>
                    <a:pt x="0" y="26"/>
                  </a:lnTo>
                  <a:lnTo>
                    <a:pt x="3" y="45"/>
                  </a:lnTo>
                  <a:lnTo>
                    <a:pt x="6" y="54"/>
                  </a:lnTo>
                  <a:lnTo>
                    <a:pt x="13" y="61"/>
                  </a:lnTo>
                  <a:lnTo>
                    <a:pt x="19" y="64"/>
                  </a:lnTo>
                  <a:lnTo>
                    <a:pt x="28" y="64"/>
                  </a:lnTo>
                  <a:lnTo>
                    <a:pt x="44" y="58"/>
                  </a:lnTo>
                  <a:lnTo>
                    <a:pt x="51" y="54"/>
                  </a:lnTo>
                  <a:lnTo>
                    <a:pt x="57" y="45"/>
                  </a:lnTo>
                  <a:lnTo>
                    <a:pt x="60" y="61"/>
                  </a:lnTo>
                  <a:lnTo>
                    <a:pt x="66" y="64"/>
                  </a:lnTo>
                  <a:lnTo>
                    <a:pt x="73" y="61"/>
                  </a:lnTo>
                  <a:lnTo>
                    <a:pt x="76" y="54"/>
                  </a:lnTo>
                  <a:lnTo>
                    <a:pt x="76" y="38"/>
                  </a:lnTo>
                  <a:lnTo>
                    <a:pt x="79" y="26"/>
                  </a:lnTo>
                  <a:lnTo>
                    <a:pt x="76" y="23"/>
                  </a:lnTo>
                  <a:lnTo>
                    <a:pt x="73" y="19"/>
                  </a:lnTo>
                  <a:lnTo>
                    <a:pt x="70" y="16"/>
                  </a:lnTo>
                  <a:lnTo>
                    <a:pt x="60" y="19"/>
                  </a:lnTo>
                  <a:close/>
                </a:path>
              </a:pathLst>
            </a:custGeom>
            <a:solidFill>
              <a:srgbClr val="E426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6" name="Picture 35"/>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2667000" y="607628"/>
            <a:ext cx="1384191" cy="569110"/>
          </a:xfrm>
          <a:prstGeom prst="rect">
            <a:avLst/>
          </a:prstGeom>
          <a:noFill/>
          <a:ln>
            <a:noFill/>
          </a:ln>
          <a:extLst/>
        </p:spPr>
      </p:pic>
      <p:sp>
        <p:nvSpPr>
          <p:cNvPr id="37" name="Freeform 28"/>
          <p:cNvSpPr>
            <a:spLocks/>
          </p:cNvSpPr>
          <p:nvPr/>
        </p:nvSpPr>
        <p:spPr bwMode="auto">
          <a:xfrm>
            <a:off x="2578893" y="4368045"/>
            <a:ext cx="1243013" cy="1243013"/>
          </a:xfrm>
          <a:custGeom>
            <a:avLst/>
            <a:gdLst>
              <a:gd name="T0" fmla="*/ 2147483647 w 783"/>
              <a:gd name="T1" fmla="*/ 2147483647 h 783"/>
              <a:gd name="T2" fmla="*/ 2147483647 w 783"/>
              <a:gd name="T3" fmla="*/ 2147483647 h 783"/>
              <a:gd name="T4" fmla="*/ 2147483647 w 783"/>
              <a:gd name="T5" fmla="*/ 2147483647 h 783"/>
              <a:gd name="T6" fmla="*/ 2147483647 w 783"/>
              <a:gd name="T7" fmla="*/ 2147483647 h 783"/>
              <a:gd name="T8" fmla="*/ 2147483647 w 783"/>
              <a:gd name="T9" fmla="*/ 2147483647 h 783"/>
              <a:gd name="T10" fmla="*/ 2147483647 w 783"/>
              <a:gd name="T11" fmla="*/ 2147483647 h 783"/>
              <a:gd name="T12" fmla="*/ 2147483647 w 783"/>
              <a:gd name="T13" fmla="*/ 2147483647 h 783"/>
              <a:gd name="T14" fmla="*/ 2147483647 w 783"/>
              <a:gd name="T15" fmla="*/ 2147483647 h 783"/>
              <a:gd name="T16" fmla="*/ 2147483647 w 783"/>
              <a:gd name="T17" fmla="*/ 2147483647 h 783"/>
              <a:gd name="T18" fmla="*/ 2147483647 w 783"/>
              <a:gd name="T19" fmla="*/ 2147483647 h 783"/>
              <a:gd name="T20" fmla="*/ 2147483647 w 783"/>
              <a:gd name="T21" fmla="*/ 2147483647 h 783"/>
              <a:gd name="T22" fmla="*/ 2147483647 w 783"/>
              <a:gd name="T23" fmla="*/ 2147483647 h 783"/>
              <a:gd name="T24" fmla="*/ 2147483647 w 783"/>
              <a:gd name="T25" fmla="*/ 2147483647 h 783"/>
              <a:gd name="T26" fmla="*/ 2147483647 w 783"/>
              <a:gd name="T27" fmla="*/ 2147483647 h 783"/>
              <a:gd name="T28" fmla="*/ 2147483647 w 783"/>
              <a:gd name="T29" fmla="*/ 2147483647 h 783"/>
              <a:gd name="T30" fmla="*/ 2147483647 w 783"/>
              <a:gd name="T31" fmla="*/ 2147483647 h 783"/>
              <a:gd name="T32" fmla="*/ 2147483647 w 783"/>
              <a:gd name="T33" fmla="*/ 2147483647 h 783"/>
              <a:gd name="T34" fmla="*/ 2147483647 w 783"/>
              <a:gd name="T35" fmla="*/ 2147483647 h 783"/>
              <a:gd name="T36" fmla="*/ 2147483647 w 783"/>
              <a:gd name="T37" fmla="*/ 2147483647 h 783"/>
              <a:gd name="T38" fmla="*/ 2147483647 w 783"/>
              <a:gd name="T39" fmla="*/ 2147483647 h 783"/>
              <a:gd name="T40" fmla="*/ 2147483647 w 783"/>
              <a:gd name="T41" fmla="*/ 2147483647 h 783"/>
              <a:gd name="T42" fmla="*/ 2147483647 w 783"/>
              <a:gd name="T43" fmla="*/ 2147483647 h 783"/>
              <a:gd name="T44" fmla="*/ 2147483647 w 783"/>
              <a:gd name="T45" fmla="*/ 2147483647 h 783"/>
              <a:gd name="T46" fmla="*/ 2147483647 w 783"/>
              <a:gd name="T47" fmla="*/ 2147483647 h 783"/>
              <a:gd name="T48" fmla="*/ 2147483647 w 783"/>
              <a:gd name="T49" fmla="*/ 2147483647 h 783"/>
              <a:gd name="T50" fmla="*/ 2147483647 w 783"/>
              <a:gd name="T51" fmla="*/ 2147483647 h 783"/>
              <a:gd name="T52" fmla="*/ 2147483647 w 783"/>
              <a:gd name="T53" fmla="*/ 2147483647 h 783"/>
              <a:gd name="T54" fmla="*/ 2147483647 w 783"/>
              <a:gd name="T55" fmla="*/ 2147483647 h 783"/>
              <a:gd name="T56" fmla="*/ 2147483647 w 783"/>
              <a:gd name="T57" fmla="*/ 2147483647 h 783"/>
              <a:gd name="T58" fmla="*/ 2147483647 w 783"/>
              <a:gd name="T59" fmla="*/ 2147483647 h 783"/>
              <a:gd name="T60" fmla="*/ 2147483647 w 783"/>
              <a:gd name="T61" fmla="*/ 2147483647 h 783"/>
              <a:gd name="T62" fmla="*/ 2147483647 w 783"/>
              <a:gd name="T63" fmla="*/ 2147483647 h 7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3"/>
              <a:gd name="T97" fmla="*/ 0 h 783"/>
              <a:gd name="T98" fmla="*/ 783 w 783"/>
              <a:gd name="T99" fmla="*/ 783 h 7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3" h="783">
                <a:moveTo>
                  <a:pt x="783" y="392"/>
                </a:moveTo>
                <a:lnTo>
                  <a:pt x="780" y="434"/>
                </a:lnTo>
                <a:lnTo>
                  <a:pt x="775" y="471"/>
                </a:lnTo>
                <a:lnTo>
                  <a:pt x="766" y="508"/>
                </a:lnTo>
                <a:lnTo>
                  <a:pt x="752" y="545"/>
                </a:lnTo>
                <a:lnTo>
                  <a:pt x="735" y="579"/>
                </a:lnTo>
                <a:lnTo>
                  <a:pt x="715" y="613"/>
                </a:lnTo>
                <a:lnTo>
                  <a:pt x="692" y="641"/>
                </a:lnTo>
                <a:lnTo>
                  <a:pt x="670" y="670"/>
                </a:lnTo>
                <a:lnTo>
                  <a:pt x="641" y="695"/>
                </a:lnTo>
                <a:lnTo>
                  <a:pt x="610" y="718"/>
                </a:lnTo>
                <a:lnTo>
                  <a:pt x="579" y="738"/>
                </a:lnTo>
                <a:lnTo>
                  <a:pt x="545" y="755"/>
                </a:lnTo>
                <a:lnTo>
                  <a:pt x="508" y="766"/>
                </a:lnTo>
                <a:lnTo>
                  <a:pt x="471" y="777"/>
                </a:lnTo>
                <a:lnTo>
                  <a:pt x="431" y="783"/>
                </a:lnTo>
                <a:lnTo>
                  <a:pt x="392" y="783"/>
                </a:lnTo>
                <a:lnTo>
                  <a:pt x="352" y="783"/>
                </a:lnTo>
                <a:lnTo>
                  <a:pt x="312" y="777"/>
                </a:lnTo>
                <a:lnTo>
                  <a:pt x="275" y="766"/>
                </a:lnTo>
                <a:lnTo>
                  <a:pt x="238" y="755"/>
                </a:lnTo>
                <a:lnTo>
                  <a:pt x="204" y="738"/>
                </a:lnTo>
                <a:lnTo>
                  <a:pt x="173" y="718"/>
                </a:lnTo>
                <a:lnTo>
                  <a:pt x="142" y="695"/>
                </a:lnTo>
                <a:lnTo>
                  <a:pt x="114" y="670"/>
                </a:lnTo>
                <a:lnTo>
                  <a:pt x="91" y="641"/>
                </a:lnTo>
                <a:lnTo>
                  <a:pt x="68" y="613"/>
                </a:lnTo>
                <a:lnTo>
                  <a:pt x="48" y="579"/>
                </a:lnTo>
                <a:lnTo>
                  <a:pt x="31" y="545"/>
                </a:lnTo>
                <a:lnTo>
                  <a:pt x="17" y="508"/>
                </a:lnTo>
                <a:lnTo>
                  <a:pt x="9" y="471"/>
                </a:lnTo>
                <a:lnTo>
                  <a:pt x="3" y="434"/>
                </a:lnTo>
                <a:lnTo>
                  <a:pt x="0" y="392"/>
                </a:lnTo>
                <a:lnTo>
                  <a:pt x="3" y="352"/>
                </a:lnTo>
                <a:lnTo>
                  <a:pt x="9" y="315"/>
                </a:lnTo>
                <a:lnTo>
                  <a:pt x="17" y="275"/>
                </a:lnTo>
                <a:lnTo>
                  <a:pt x="31" y="241"/>
                </a:lnTo>
                <a:lnTo>
                  <a:pt x="48" y="207"/>
                </a:lnTo>
                <a:lnTo>
                  <a:pt x="68" y="173"/>
                </a:lnTo>
                <a:lnTo>
                  <a:pt x="91" y="145"/>
                </a:lnTo>
                <a:lnTo>
                  <a:pt x="114" y="116"/>
                </a:lnTo>
                <a:lnTo>
                  <a:pt x="142" y="91"/>
                </a:lnTo>
                <a:lnTo>
                  <a:pt x="173" y="68"/>
                </a:lnTo>
                <a:lnTo>
                  <a:pt x="204" y="48"/>
                </a:lnTo>
                <a:lnTo>
                  <a:pt x="238" y="31"/>
                </a:lnTo>
                <a:lnTo>
                  <a:pt x="275" y="20"/>
                </a:lnTo>
                <a:lnTo>
                  <a:pt x="312" y="9"/>
                </a:lnTo>
                <a:lnTo>
                  <a:pt x="352" y="3"/>
                </a:lnTo>
                <a:lnTo>
                  <a:pt x="392" y="0"/>
                </a:lnTo>
                <a:lnTo>
                  <a:pt x="431" y="3"/>
                </a:lnTo>
                <a:lnTo>
                  <a:pt x="471" y="9"/>
                </a:lnTo>
                <a:lnTo>
                  <a:pt x="508" y="20"/>
                </a:lnTo>
                <a:lnTo>
                  <a:pt x="545" y="31"/>
                </a:lnTo>
                <a:lnTo>
                  <a:pt x="579" y="48"/>
                </a:lnTo>
                <a:lnTo>
                  <a:pt x="610" y="68"/>
                </a:lnTo>
                <a:lnTo>
                  <a:pt x="641" y="91"/>
                </a:lnTo>
                <a:lnTo>
                  <a:pt x="670" y="116"/>
                </a:lnTo>
                <a:lnTo>
                  <a:pt x="692" y="145"/>
                </a:lnTo>
                <a:lnTo>
                  <a:pt x="715" y="173"/>
                </a:lnTo>
                <a:lnTo>
                  <a:pt x="735" y="207"/>
                </a:lnTo>
                <a:lnTo>
                  <a:pt x="752" y="241"/>
                </a:lnTo>
                <a:lnTo>
                  <a:pt x="766" y="275"/>
                </a:lnTo>
                <a:lnTo>
                  <a:pt x="775" y="315"/>
                </a:lnTo>
                <a:lnTo>
                  <a:pt x="780" y="352"/>
                </a:lnTo>
                <a:lnTo>
                  <a:pt x="783" y="392"/>
                </a:lnTo>
                <a:close/>
              </a:path>
            </a:pathLst>
          </a:custGeom>
          <a:solidFill>
            <a:srgbClr val="D86C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z="1100" b="1" dirty="0" smtClean="0">
              <a:solidFill>
                <a:srgbClr val="FFFFFF"/>
              </a:solidFill>
            </a:endParaRPr>
          </a:p>
          <a:p>
            <a:pPr algn="ctr"/>
            <a:endParaRPr lang="en-US" sz="1100" b="1" dirty="0">
              <a:solidFill>
                <a:srgbClr val="FFFFFF"/>
              </a:solidFill>
            </a:endParaRPr>
          </a:p>
          <a:p>
            <a:pPr algn="ctr"/>
            <a:r>
              <a:rPr lang="en-US" sz="1100" b="1" dirty="0" smtClean="0">
                <a:solidFill>
                  <a:srgbClr val="FFFFFF"/>
                </a:solidFill>
              </a:rPr>
              <a:t>AMEAS,ACEAS, ACESAR, FRADIER</a:t>
            </a:r>
            <a:endParaRPr lang="en-US" sz="1100" b="1" dirty="0">
              <a:solidFill>
                <a:srgbClr val="FFFFFF"/>
              </a:solidFill>
            </a:endParaRPr>
          </a:p>
        </p:txBody>
      </p:sp>
      <p:sp>
        <p:nvSpPr>
          <p:cNvPr id="2" name="TextBox 1"/>
          <p:cNvSpPr txBox="1"/>
          <p:nvPr/>
        </p:nvSpPr>
        <p:spPr>
          <a:xfrm>
            <a:off x="4457902" y="5065713"/>
            <a:ext cx="1647329" cy="646331"/>
          </a:xfrm>
          <a:prstGeom prst="rect">
            <a:avLst/>
          </a:prstGeom>
          <a:noFill/>
        </p:spPr>
        <p:txBody>
          <a:bodyPr wrap="square" rtlCol="0">
            <a:spAutoFit/>
          </a:bodyPr>
          <a:lstStyle/>
          <a:p>
            <a:pPr algn="ctr"/>
            <a:r>
              <a:rPr lang="en-US" dirty="0" err="1" smtClean="0">
                <a:solidFill>
                  <a:srgbClr val="FFFFFF"/>
                </a:solidFill>
              </a:rPr>
              <a:t>Promover</a:t>
            </a:r>
            <a:r>
              <a:rPr lang="en-US" dirty="0" smtClean="0">
                <a:solidFill>
                  <a:srgbClr val="FFFFFF"/>
                </a:solidFill>
              </a:rPr>
              <a:t> la </a:t>
            </a:r>
            <a:r>
              <a:rPr lang="en-US" dirty="0" err="1" smtClean="0">
                <a:solidFill>
                  <a:srgbClr val="FFFFFF"/>
                </a:solidFill>
              </a:rPr>
              <a:t>autoevaluación</a:t>
            </a:r>
            <a:endParaRPr lang="en-US" dirty="0">
              <a:solidFill>
                <a:srgbClr val="FFFFFF"/>
              </a:solidFill>
            </a:endParaRPr>
          </a:p>
        </p:txBody>
      </p:sp>
      <p:sp>
        <p:nvSpPr>
          <p:cNvPr id="3" name="Rectangle 2"/>
          <p:cNvSpPr/>
          <p:nvPr/>
        </p:nvSpPr>
        <p:spPr>
          <a:xfrm>
            <a:off x="6529098" y="5059516"/>
            <a:ext cx="2344040" cy="1169551"/>
          </a:xfrm>
          <a:prstGeom prst="rect">
            <a:avLst/>
          </a:prstGeom>
        </p:spPr>
        <p:txBody>
          <a:bodyPr wrap="square">
            <a:spAutoFit/>
          </a:bodyPr>
          <a:lstStyle/>
          <a:p>
            <a:pPr algn="ctr"/>
            <a:r>
              <a:rPr lang="es-MX" sz="1400" dirty="0"/>
              <a:t>Promover la actualización de modelos curriculares y métodos de enseñanza y la inclusión de contenidos innovadores </a:t>
            </a:r>
            <a:endParaRPr lang="en-US" sz="1400" dirty="0"/>
          </a:p>
        </p:txBody>
      </p:sp>
    </p:spTree>
    <p:extLst>
      <p:ext uri="{BB962C8B-B14F-4D97-AF65-F5344CB8AC3E}">
        <p14:creationId xmlns:p14="http://schemas.microsoft.com/office/powerpoint/2010/main" val="2850458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11"/>
          </p:nvPr>
        </p:nvSpPr>
        <p:spPr/>
        <p:txBody>
          <a:bodyPr/>
          <a:lstStyle/>
          <a:p>
            <a:pPr>
              <a:defRPr/>
            </a:pPr>
            <a:r>
              <a:rPr lang="es-ES" sz="1800" dirty="0"/>
              <a:t>Mauricio Ramírez Ruano, Di.</a:t>
            </a:r>
          </a:p>
        </p:txBody>
      </p:sp>
      <p:sp>
        <p:nvSpPr>
          <p:cNvPr id="169986" name="Rectangle 2"/>
          <p:cNvSpPr>
            <a:spLocks noGrp="1" noChangeArrowheads="1"/>
          </p:cNvSpPr>
          <p:nvPr>
            <p:ph type="title"/>
          </p:nvPr>
        </p:nvSpPr>
        <p:spPr/>
        <p:txBody>
          <a:bodyPr>
            <a:normAutofit/>
          </a:bodyPr>
          <a:lstStyle/>
          <a:p>
            <a:pPr eaLnBrk="1" hangingPunct="1">
              <a:defRPr/>
            </a:pPr>
            <a:r>
              <a:rPr lang="es-MX" sz="3200" dirty="0"/>
              <a:t>M</a:t>
            </a:r>
            <a:r>
              <a:rPr lang="es-MX" sz="3200" dirty="0" smtClean="0"/>
              <a:t>itos y leyendas de los cofrades evaluadores agropecuarios y Pesqueros</a:t>
            </a:r>
            <a:endParaRPr lang="es-ES" sz="3200" dirty="0" smtClean="0"/>
          </a:p>
        </p:txBody>
      </p:sp>
      <p:sp>
        <p:nvSpPr>
          <p:cNvPr id="169987" name="Rectangle 3"/>
          <p:cNvSpPr>
            <a:spLocks noGrp="1" noChangeArrowheads="1"/>
          </p:cNvSpPr>
          <p:nvPr>
            <p:ph type="body" idx="1"/>
          </p:nvPr>
        </p:nvSpPr>
        <p:spPr>
          <a:xfrm>
            <a:off x="566738" y="2039938"/>
            <a:ext cx="8001000" cy="3981450"/>
          </a:xfrm>
        </p:spPr>
        <p:txBody>
          <a:bodyPr/>
          <a:lstStyle/>
          <a:p>
            <a:pPr marL="571500" indent="-571500" eaLnBrk="1" hangingPunct="1">
              <a:lnSpc>
                <a:spcPct val="80000"/>
              </a:lnSpc>
              <a:defRPr/>
            </a:pPr>
            <a:r>
              <a:rPr lang="es-MX" sz="1700" b="1" dirty="0" smtClean="0">
                <a:cs typeface="+mn-cs"/>
              </a:rPr>
              <a:t>"ANARARSE“</a:t>
            </a:r>
            <a:r>
              <a:rPr lang="es-MX" sz="1700" dirty="0" smtClean="0">
                <a:cs typeface="+mn-cs"/>
              </a:rPr>
              <a:t>: Situación delicada donde el evaluador cede ante la indignación de pretender ser engañado por un “chamaqueo” y recrimina a los evaluados con el calificativo de “simuladores”. Proviene de la mitología CIEES.</a:t>
            </a:r>
          </a:p>
          <a:p>
            <a:pPr marL="571500" indent="-571500" eaLnBrk="1" hangingPunct="1">
              <a:lnSpc>
                <a:spcPct val="80000"/>
              </a:lnSpc>
              <a:defRPr/>
            </a:pPr>
            <a:r>
              <a:rPr lang="es-MX" sz="1700" b="1" dirty="0" smtClean="0">
                <a:cs typeface="+mn-cs"/>
              </a:rPr>
              <a:t>"AZARZARCE“</a:t>
            </a:r>
            <a:r>
              <a:rPr lang="es-MX" sz="1700" dirty="0" smtClean="0">
                <a:cs typeface="+mn-cs"/>
              </a:rPr>
              <a:t>: Actitud de sobre dimensionamiento dramático de una falencia en el cumplimiento de indicadores frente a las autoridades universitarias. Proveniente de una anécdota atribuida al notable Dr. Eduardo Zarza (“La leyenda de la tumba flotante”)</a:t>
            </a:r>
          </a:p>
          <a:p>
            <a:pPr marL="571500" indent="-571500" eaLnBrk="1" hangingPunct="1">
              <a:lnSpc>
                <a:spcPct val="80000"/>
              </a:lnSpc>
              <a:defRPr/>
            </a:pPr>
            <a:r>
              <a:rPr lang="es-MX" sz="1700" b="1" dirty="0" smtClean="0">
                <a:cs typeface="+mn-cs"/>
              </a:rPr>
              <a:t>"OSWALDARSE</a:t>
            </a:r>
            <a:r>
              <a:rPr lang="es-MX" sz="1700" dirty="0" smtClean="0">
                <a:cs typeface="+mn-cs"/>
              </a:rPr>
              <a:t>”. También proveniente de la mitología CIEES, atribuida al insigne Dr. Oswaldo Martínez, hace referencia a los peligros de la incredulidad ante la sospecha chamaqueo (el caso de la regadera que si sirvió)</a:t>
            </a:r>
          </a:p>
          <a:p>
            <a:pPr marL="571500" indent="-571500" eaLnBrk="1" hangingPunct="1">
              <a:lnSpc>
                <a:spcPct val="80000"/>
              </a:lnSpc>
              <a:defRPr/>
            </a:pPr>
            <a:r>
              <a:rPr lang="es-MX" sz="1700" b="1" dirty="0" smtClean="0">
                <a:cs typeface="+mn-cs"/>
              </a:rPr>
              <a:t>“CAMALEONIZARSE</a:t>
            </a:r>
            <a:r>
              <a:rPr lang="es-MX" sz="1700" dirty="0" smtClean="0">
                <a:cs typeface="+mn-cs"/>
              </a:rPr>
              <a:t>”. Se refiere a la tentación catártica  que lleva a manejar tres discursos incongruentes entre lo que se dice durante la evaluación, lo que se escribe en el cuadernillo y la calificación otorgada, los cuales pueden ser simultáneos o escalonados y secuenciales.</a:t>
            </a:r>
          </a:p>
          <a:p>
            <a:pPr marL="571500" indent="-571500" eaLnBrk="1" hangingPunct="1">
              <a:lnSpc>
                <a:spcPct val="80000"/>
              </a:lnSpc>
              <a:defRPr/>
            </a:pPr>
            <a:r>
              <a:rPr lang="es-MX" sz="1700" b="1" dirty="0" smtClean="0"/>
              <a:t>“ABASANTARSE” </a:t>
            </a:r>
            <a:r>
              <a:rPr lang="es-MX" sz="1700" dirty="0" smtClean="0"/>
              <a:t>largo discurso apasionado</a:t>
            </a:r>
            <a:r>
              <a:rPr lang="en-US" sz="1700" dirty="0" smtClean="0"/>
              <a:t>…</a:t>
            </a:r>
            <a:endParaRPr lang="es-MX" sz="1700" dirty="0" smtClean="0">
              <a:cs typeface="+mn-cs"/>
            </a:endParaRPr>
          </a:p>
        </p:txBody>
      </p:sp>
    </p:spTree>
    <p:extLst>
      <p:ext uri="{BB962C8B-B14F-4D97-AF65-F5344CB8AC3E}">
        <p14:creationId xmlns:p14="http://schemas.microsoft.com/office/powerpoint/2010/main" val="1535058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20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699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2000" fill="hold"/>
                                        <p:tgtEl>
                                          <p:spTgt spid="16998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69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2000" fill="hold"/>
                                        <p:tgtEl>
                                          <p:spTgt spid="169987">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6998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nodeType="click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additive="base">
                                        <p:cTn id="25" dur="2000" fill="hold"/>
                                        <p:tgtEl>
                                          <p:spTgt spid="169987">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16998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additive="base">
                                        <p:cTn id="31" dur="2000" fill="hold"/>
                                        <p:tgtEl>
                                          <p:spTgt spid="16998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16998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La </a:t>
            </a:r>
            <a:r>
              <a:rPr lang="en-US" dirty="0" err="1" smtClean="0"/>
              <a:t>desacreditada</a:t>
            </a:r>
            <a:r>
              <a:rPr lang="en-US" dirty="0" smtClean="0"/>
              <a:t>, la </a:t>
            </a:r>
            <a:r>
              <a:rPr lang="en-US" dirty="0" err="1" smtClean="0"/>
              <a:t>refrendada</a:t>
            </a:r>
            <a:r>
              <a:rPr lang="en-US" dirty="0" smtClean="0"/>
              <a:t> y la </a:t>
            </a:r>
            <a:r>
              <a:rPr lang="en-US" dirty="0" err="1" smtClean="0"/>
              <a:t>tercerona</a:t>
            </a:r>
            <a:endParaRPr lang="en-US" dirty="0"/>
          </a:p>
        </p:txBody>
      </p:sp>
      <p:sp>
        <p:nvSpPr>
          <p:cNvPr id="4" name="TextBox 3"/>
          <p:cNvSpPr txBox="1"/>
          <p:nvPr/>
        </p:nvSpPr>
        <p:spPr>
          <a:xfrm>
            <a:off x="3674551" y="1746141"/>
            <a:ext cx="2004325" cy="707886"/>
          </a:xfrm>
          <a:prstGeom prst="rect">
            <a:avLst/>
          </a:prstGeom>
          <a:noFill/>
        </p:spPr>
        <p:txBody>
          <a:bodyPr wrap="none" rtlCol="0">
            <a:spAutoFit/>
          </a:bodyPr>
          <a:lstStyle/>
          <a:p>
            <a:pPr algn="ctr"/>
            <a:r>
              <a:rPr lang="en-US" sz="2000" dirty="0" err="1" smtClean="0"/>
              <a:t>Autor</a:t>
            </a:r>
            <a:r>
              <a:rPr lang="en-US" sz="2000" dirty="0" smtClean="0"/>
              <a:t> </a:t>
            </a:r>
          </a:p>
          <a:p>
            <a:pPr algn="ctr"/>
            <a:r>
              <a:rPr lang="en-US" sz="2000" dirty="0" err="1" smtClean="0"/>
              <a:t>Heriberto</a:t>
            </a:r>
            <a:r>
              <a:rPr lang="en-US" sz="2000" dirty="0" smtClean="0"/>
              <a:t> </a:t>
            </a:r>
            <a:r>
              <a:rPr lang="en-US" sz="2000" dirty="0" err="1" smtClean="0"/>
              <a:t>Aranda</a:t>
            </a:r>
            <a:endParaRPr lang="en-US" sz="2000" dirty="0"/>
          </a:p>
        </p:txBody>
      </p:sp>
    </p:spTree>
    <p:extLst>
      <p:ext uri="{BB962C8B-B14F-4D97-AF65-F5344CB8AC3E}">
        <p14:creationId xmlns:p14="http://schemas.microsoft.com/office/powerpoint/2010/main" val="242872980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3" name="Rectangle 210"/>
          <p:cNvSpPr txBox="1">
            <a:spLocks noChangeArrowheads="1"/>
          </p:cNvSpPr>
          <p:nvPr/>
        </p:nvSpPr>
        <p:spPr bwMode="auto">
          <a:xfrm>
            <a:off x="4588928" y="1067482"/>
            <a:ext cx="4004736" cy="4004506"/>
          </a:xfrm>
          <a:prstGeom prst="rect">
            <a:avLst/>
          </a:prstGeom>
          <a:noFill/>
          <a:ln w="9525">
            <a:noFill/>
            <a:miter lim="800000"/>
            <a:headEnd/>
            <a:tailEnd/>
          </a:ln>
          <a:effectLst/>
        </p:spPr>
        <p:txBody>
          <a:bodyPr wrap="square" lIns="0" rIns="0">
            <a:prstTxWarp prst="textNoShape">
              <a:avLst/>
            </a:prstTxWarp>
            <a:noAutofit/>
          </a:bodyPr>
          <a:lstStyle/>
          <a:p>
            <a:pPr algn="ctr"/>
            <a:r>
              <a:rPr lang="en-US" sz="2400" b="1" dirty="0">
                <a:solidFill>
                  <a:srgbClr val="FFFFFF"/>
                </a:solidFill>
              </a:rPr>
              <a:t>REUNIÓN DE COMITÉS DE CALIDAD Y RESPONSABLES DE LOS PROGRAMAS EDUCATIVOS ACREDITADOS POR COMEAA</a:t>
            </a:r>
            <a:endParaRPr lang="es-ES_tradnl" sz="2400" dirty="0">
              <a:solidFill>
                <a:srgbClr val="FFFFFF"/>
              </a:solidFill>
            </a:endParaRPr>
          </a:p>
        </p:txBody>
      </p:sp>
      <p:sp>
        <p:nvSpPr>
          <p:cNvPr id="9" name="Rectangle 8"/>
          <p:cNvSpPr/>
          <p:nvPr/>
        </p:nvSpPr>
        <p:spPr>
          <a:xfrm>
            <a:off x="4630461" y="5586753"/>
            <a:ext cx="4391934" cy="1723549"/>
          </a:xfrm>
          <a:prstGeom prst="rect">
            <a:avLst/>
          </a:prstGeom>
        </p:spPr>
        <p:txBody>
          <a:bodyPr wrap="square">
            <a:spAutoFit/>
          </a:bodyPr>
          <a:lstStyle/>
          <a:p>
            <a:pPr algn="ctr"/>
            <a:r>
              <a:rPr lang="es-MX" sz="1600" dirty="0" smtClean="0">
                <a:solidFill>
                  <a:srgbClr val="FFFFFF"/>
                </a:solidFill>
              </a:rPr>
              <a:t>Aída Rodríguez Andujo</a:t>
            </a:r>
          </a:p>
          <a:p>
            <a:pPr algn="ctr"/>
            <a:r>
              <a:rPr lang="es-MX" sz="1600" dirty="0" smtClean="0">
                <a:solidFill>
                  <a:srgbClr val="FFFFFF"/>
                </a:solidFill>
              </a:rPr>
              <a:t>Presidenta COMEAA</a:t>
            </a:r>
          </a:p>
          <a:p>
            <a:pPr algn="ctr"/>
            <a:endParaRPr lang="es-ES_tradnl" sz="1400" dirty="0" smtClean="0">
              <a:solidFill>
                <a:srgbClr val="FFFFFF"/>
              </a:solidFill>
            </a:endParaRPr>
          </a:p>
          <a:p>
            <a:pPr algn="ctr"/>
            <a:r>
              <a:rPr lang="es-ES_tradnl" sz="1200" dirty="0" smtClean="0">
                <a:solidFill>
                  <a:srgbClr val="FFFFFF"/>
                </a:solidFill>
              </a:rPr>
              <a:t>Quintana Roo, México </a:t>
            </a:r>
            <a:endParaRPr lang="es-ES_tradnl" sz="1200" dirty="0">
              <a:solidFill>
                <a:srgbClr val="FFFFFF"/>
              </a:solidFill>
            </a:endParaRPr>
          </a:p>
          <a:p>
            <a:pPr algn="ctr"/>
            <a:r>
              <a:rPr lang="es-MX" sz="1200" dirty="0" smtClean="0">
                <a:solidFill>
                  <a:srgbClr val="FFFFFF"/>
                </a:solidFill>
              </a:rPr>
              <a:t>26-28 de Noviembre de </a:t>
            </a:r>
            <a:r>
              <a:rPr lang="es-MX" sz="1200" dirty="0">
                <a:solidFill>
                  <a:srgbClr val="FFFFFF"/>
                </a:solidFill>
              </a:rPr>
              <a:t>2013</a:t>
            </a:r>
            <a:endParaRPr lang="es-ES_tradnl" sz="1200" dirty="0">
              <a:solidFill>
                <a:srgbClr val="FFFFFF"/>
              </a:solidFill>
            </a:endParaRPr>
          </a:p>
          <a:p>
            <a:pPr algn="ctr"/>
            <a:r>
              <a:rPr lang="es-MX" dirty="0">
                <a:solidFill>
                  <a:srgbClr val="FFFFFF"/>
                </a:solidFill>
              </a:rPr>
              <a:t>,</a:t>
            </a:r>
            <a:endParaRPr lang="es-ES_tradnl" dirty="0">
              <a:solidFill>
                <a:srgbClr val="FFFFFF"/>
              </a:solidFill>
            </a:endParaRPr>
          </a:p>
          <a:p>
            <a:pPr algn="ctr"/>
            <a:r>
              <a:rPr lang="es-MX" b="1" dirty="0">
                <a:solidFill>
                  <a:srgbClr val="FFFFFF"/>
                </a:solidFill>
              </a:rPr>
              <a:t> </a:t>
            </a:r>
            <a:endParaRPr lang="es-ES_tradnl" dirty="0">
              <a:solidFill>
                <a:srgbClr val="FFFFFF"/>
              </a:solidFill>
            </a:endParaRPr>
          </a:p>
        </p:txBody>
      </p:sp>
      <p:sp>
        <p:nvSpPr>
          <p:cNvPr id="2" name="Rectangle 1"/>
          <p:cNvSpPr/>
          <p:nvPr/>
        </p:nvSpPr>
        <p:spPr>
          <a:xfrm>
            <a:off x="3952093" y="3501682"/>
            <a:ext cx="5235699" cy="584776"/>
          </a:xfrm>
          <a:prstGeom prst="rect">
            <a:avLst/>
          </a:prstGeom>
        </p:spPr>
        <p:txBody>
          <a:bodyPr wrap="square">
            <a:spAutoFit/>
          </a:bodyPr>
          <a:lstStyle/>
          <a:p>
            <a:pPr algn="ctr"/>
            <a:r>
              <a:rPr lang="es-MX" sz="3200" b="1" dirty="0" smtClean="0">
                <a:solidFill>
                  <a:srgbClr val="FFFFFF"/>
                </a:solidFill>
              </a:rPr>
              <a:t>“</a:t>
            </a:r>
            <a:r>
              <a:rPr lang="en-US" sz="3200" b="1" dirty="0" err="1" smtClean="0">
                <a:solidFill>
                  <a:srgbClr val="FFFFFF"/>
                </a:solidFill>
              </a:rPr>
              <a:t>Evaluadores</a:t>
            </a:r>
            <a:r>
              <a:rPr lang="en-US" sz="3200" b="1" dirty="0" smtClean="0">
                <a:solidFill>
                  <a:srgbClr val="FFFFFF"/>
                </a:solidFill>
              </a:rPr>
              <a:t> en </a:t>
            </a:r>
            <a:r>
              <a:rPr lang="en-US" sz="3200" b="1" dirty="0" err="1" smtClean="0">
                <a:solidFill>
                  <a:srgbClr val="FFFFFF"/>
                </a:solidFill>
              </a:rPr>
              <a:t>acción</a:t>
            </a:r>
            <a:r>
              <a:rPr lang="es-MX" sz="3200" b="1" dirty="0" smtClean="0">
                <a:solidFill>
                  <a:srgbClr val="FFFFFF"/>
                </a:solidFill>
              </a:rPr>
              <a:t>”</a:t>
            </a:r>
            <a:endParaRPr lang="es-ES_tradnl" sz="3200" dirty="0">
              <a:solidFill>
                <a:srgbClr val="FFFFFF"/>
              </a:solidFill>
            </a:endParaRPr>
          </a:p>
        </p:txBody>
      </p:sp>
      <p:pic>
        <p:nvPicPr>
          <p:cNvPr id="11" name="Picture 10"/>
          <p:cNvPicPr>
            <a:picLocks noChangeAspect="1"/>
          </p:cNvPicPr>
          <p:nvPr/>
        </p:nvPicPr>
        <p:blipFill rotWithShape="1">
          <a:blip r:embed="rId5"/>
          <a:srcRect l="12772" r="6966"/>
          <a:stretch/>
        </p:blipFill>
        <p:spPr>
          <a:xfrm>
            <a:off x="540465" y="2169791"/>
            <a:ext cx="2501463" cy="873189"/>
          </a:xfrm>
          <a:prstGeom prst="rect">
            <a:avLst/>
          </a:prstGeom>
        </p:spPr>
      </p:pic>
      <p:pic>
        <p:nvPicPr>
          <p:cNvPr id="6" name="Picture 5" descr="Untitled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1272" y="1149501"/>
            <a:ext cx="1054100" cy="1143000"/>
          </a:xfrm>
          <a:prstGeom prst="rect">
            <a:avLst/>
          </a:prstGeom>
        </p:spPr>
      </p:pic>
    </p:spTree>
    <p:extLst>
      <p:ext uri="{BB962C8B-B14F-4D97-AF65-F5344CB8AC3E}">
        <p14:creationId xmlns:p14="http://schemas.microsoft.com/office/powerpoint/2010/main" val="4166682139"/>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Le </a:t>
            </a:r>
            <a:r>
              <a:rPr lang="en-US" sz="3600" dirty="0" err="1" smtClean="0"/>
              <a:t>gustaría</a:t>
            </a:r>
            <a:r>
              <a:rPr lang="en-US" sz="3600" dirty="0" smtClean="0"/>
              <a:t> </a:t>
            </a:r>
            <a:r>
              <a:rPr lang="en-US" sz="3600" dirty="0" err="1" smtClean="0"/>
              <a:t>ser</a:t>
            </a:r>
            <a:r>
              <a:rPr lang="en-US" sz="3600" dirty="0" smtClean="0"/>
              <a:t> </a:t>
            </a:r>
            <a:r>
              <a:rPr lang="en-US" sz="3600" dirty="0" err="1" smtClean="0"/>
              <a:t>evaluador</a:t>
            </a:r>
            <a:r>
              <a:rPr lang="en-US" sz="3600" dirty="0" smtClean="0"/>
              <a:t> de COMEAA-COPAES?</a:t>
            </a:r>
            <a:endParaRPr lang="en-US" sz="3600" dirty="0"/>
          </a:p>
        </p:txBody>
      </p:sp>
      <p:sp>
        <p:nvSpPr>
          <p:cNvPr id="3" name="Content Placeholder 2"/>
          <p:cNvSpPr>
            <a:spLocks noGrp="1"/>
          </p:cNvSpPr>
          <p:nvPr>
            <p:ph idx="1"/>
          </p:nvPr>
        </p:nvSpPr>
        <p:spPr/>
        <p:txBody>
          <a:bodyPr>
            <a:normAutofit fontScale="77500" lnSpcReduction="20000"/>
          </a:bodyPr>
          <a:lstStyle/>
          <a:p>
            <a:r>
              <a:rPr lang="es-MX" dirty="0"/>
              <a:t>Aceptación para formar parte del equipo de </a:t>
            </a:r>
            <a:r>
              <a:rPr lang="es-MX" dirty="0" smtClean="0"/>
              <a:t>evaluación</a:t>
            </a:r>
            <a:endParaRPr lang="es-ES_tradnl" dirty="0"/>
          </a:p>
          <a:p>
            <a:r>
              <a:rPr lang="en-US" dirty="0" err="1"/>
              <a:t>Enviar</a:t>
            </a:r>
            <a:r>
              <a:rPr lang="en-US" dirty="0"/>
              <a:t> </a:t>
            </a:r>
            <a:r>
              <a:rPr lang="en-US" dirty="0" err="1"/>
              <a:t>su</a:t>
            </a:r>
            <a:r>
              <a:rPr lang="en-US" dirty="0"/>
              <a:t> </a:t>
            </a:r>
            <a:r>
              <a:rPr lang="en-US" dirty="0" err="1"/>
              <a:t>hoja</a:t>
            </a:r>
            <a:r>
              <a:rPr lang="en-US" dirty="0"/>
              <a:t> de </a:t>
            </a:r>
            <a:r>
              <a:rPr lang="en-US" dirty="0" err="1"/>
              <a:t>vida</a:t>
            </a:r>
            <a:r>
              <a:rPr lang="en-US" dirty="0"/>
              <a:t> </a:t>
            </a:r>
            <a:r>
              <a:rPr lang="en-US" dirty="0" err="1"/>
              <a:t>actualizada</a:t>
            </a:r>
            <a:r>
              <a:rPr lang="en-US" dirty="0"/>
              <a:t> al </a:t>
            </a:r>
            <a:r>
              <a:rPr lang="en-US" dirty="0" err="1"/>
              <a:t>correo</a:t>
            </a:r>
            <a:r>
              <a:rPr lang="en-US" dirty="0"/>
              <a:t> </a:t>
            </a:r>
            <a:endParaRPr lang="en-US" dirty="0" smtClean="0"/>
          </a:p>
          <a:p>
            <a:r>
              <a:rPr lang="en-US" dirty="0" smtClean="0"/>
              <a:t>COPAES le </a:t>
            </a:r>
            <a:r>
              <a:rPr lang="en-US" dirty="0" err="1"/>
              <a:t>enviará</a:t>
            </a:r>
            <a:r>
              <a:rPr lang="en-US" dirty="0"/>
              <a:t> un </a:t>
            </a:r>
            <a:r>
              <a:rPr lang="en-US" dirty="0" err="1"/>
              <a:t>correo</a:t>
            </a:r>
            <a:r>
              <a:rPr lang="en-US" dirty="0"/>
              <a:t> con clave </a:t>
            </a:r>
            <a:r>
              <a:rPr lang="en-US" dirty="0" err="1"/>
              <a:t>para</a:t>
            </a:r>
            <a:r>
              <a:rPr lang="en-US" dirty="0"/>
              <a:t> </a:t>
            </a:r>
            <a:r>
              <a:rPr lang="en-US" dirty="0" err="1"/>
              <a:t>llenar</a:t>
            </a:r>
            <a:r>
              <a:rPr lang="en-US" dirty="0"/>
              <a:t> </a:t>
            </a:r>
            <a:r>
              <a:rPr lang="en-US" dirty="0" err="1"/>
              <a:t>sus</a:t>
            </a:r>
            <a:r>
              <a:rPr lang="en-US" dirty="0"/>
              <a:t> </a:t>
            </a:r>
            <a:r>
              <a:rPr lang="en-US" dirty="0" err="1" smtClean="0"/>
              <a:t>datos</a:t>
            </a:r>
            <a:endParaRPr lang="en-US" dirty="0" smtClean="0"/>
          </a:p>
          <a:p>
            <a:r>
              <a:rPr lang="en-US" dirty="0" err="1" smtClean="0"/>
              <a:t>Incorporación</a:t>
            </a:r>
            <a:r>
              <a:rPr lang="en-US" dirty="0" smtClean="0"/>
              <a:t> al PECOS</a:t>
            </a:r>
            <a:endParaRPr lang="es-MX" dirty="0" smtClean="0"/>
          </a:p>
          <a:p>
            <a:r>
              <a:rPr lang="es-MX" dirty="0" smtClean="0"/>
              <a:t>Apegarse </a:t>
            </a:r>
            <a:r>
              <a:rPr lang="es-MX" dirty="0"/>
              <a:t>a los </a:t>
            </a:r>
            <a:r>
              <a:rPr lang="es-MX" dirty="0" smtClean="0"/>
              <a:t>criterios y procedimientos </a:t>
            </a:r>
            <a:r>
              <a:rPr lang="es-MX" dirty="0"/>
              <a:t>utilizados por el COMEAA</a:t>
            </a:r>
            <a:endParaRPr lang="es-ES_tradnl" dirty="0"/>
          </a:p>
          <a:p>
            <a:r>
              <a:rPr lang="es-MX" dirty="0"/>
              <a:t>Utilizar el SIEVEDA para la evaluación de </a:t>
            </a:r>
            <a:r>
              <a:rPr lang="es-MX" u="sng" dirty="0"/>
              <a:t>Gabinete</a:t>
            </a:r>
            <a:r>
              <a:rPr lang="es-MX" dirty="0"/>
              <a:t> en los tiempos </a:t>
            </a:r>
            <a:r>
              <a:rPr lang="es-MX" dirty="0" smtClean="0"/>
              <a:t>determinados</a:t>
            </a:r>
            <a:endParaRPr lang="es-ES_tradnl" dirty="0"/>
          </a:p>
          <a:p>
            <a:r>
              <a:rPr lang="es-MX" dirty="0" smtClean="0"/>
              <a:t>Cumplir </a:t>
            </a:r>
            <a:r>
              <a:rPr lang="es-MX" dirty="0"/>
              <a:t>con el código de ética para los </a:t>
            </a:r>
            <a:r>
              <a:rPr lang="es-MX" dirty="0" smtClean="0"/>
              <a:t>evaluadores</a:t>
            </a:r>
            <a:endParaRPr lang="es-ES_tradnl" dirty="0"/>
          </a:p>
          <a:p>
            <a:r>
              <a:rPr lang="es-ES_tradnl" dirty="0" smtClean="0"/>
              <a:t>Participar en el programa académico de su Institución</a:t>
            </a:r>
            <a:endParaRPr lang="es-ES_tradnl" dirty="0"/>
          </a:p>
          <a:p>
            <a:r>
              <a:rPr lang="es-MX" dirty="0" smtClean="0"/>
              <a:t>Capacitación permanente</a:t>
            </a:r>
            <a:r>
              <a:rPr lang="es-MX" i="1" dirty="0" smtClean="0"/>
              <a:t> in situ</a:t>
            </a:r>
            <a:endParaRPr lang="es-ES_tradnl" i="1" dirty="0"/>
          </a:p>
        </p:txBody>
      </p:sp>
    </p:spTree>
    <p:extLst>
      <p:ext uri="{BB962C8B-B14F-4D97-AF65-F5344CB8AC3E}">
        <p14:creationId xmlns:p14="http://schemas.microsoft.com/office/powerpoint/2010/main" val="41492824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Código</a:t>
            </a:r>
            <a:r>
              <a:rPr lang="en-US" dirty="0" smtClean="0"/>
              <a:t> de </a:t>
            </a:r>
            <a:r>
              <a:rPr lang="en-US" dirty="0" err="1" smtClean="0"/>
              <a:t>ética</a:t>
            </a:r>
            <a:endParaRPr lang="en-US" dirty="0"/>
          </a:p>
        </p:txBody>
      </p:sp>
      <p:sp>
        <p:nvSpPr>
          <p:cNvPr id="3" name="Content Placeholder 2"/>
          <p:cNvSpPr>
            <a:spLocks noGrp="1"/>
          </p:cNvSpPr>
          <p:nvPr>
            <p:ph idx="1"/>
          </p:nvPr>
        </p:nvSpPr>
        <p:spPr/>
        <p:txBody>
          <a:bodyPr>
            <a:normAutofit/>
          </a:bodyPr>
          <a:lstStyle/>
          <a:p>
            <a:pPr lvl="0" algn="just"/>
            <a:r>
              <a:rPr lang="es-MX" sz="2800" dirty="0"/>
              <a:t>Pertenecer al Padrón Nacional de </a:t>
            </a:r>
            <a:r>
              <a:rPr lang="es-MX" sz="2800" dirty="0" smtClean="0"/>
              <a:t>Acreditadores, </a:t>
            </a:r>
            <a:r>
              <a:rPr lang="es-MX" sz="2800" dirty="0"/>
              <a:t>como e</a:t>
            </a:r>
            <a:r>
              <a:rPr lang="es-MX" sz="2800" dirty="0" smtClean="0"/>
              <a:t>valuador se </a:t>
            </a:r>
            <a:r>
              <a:rPr lang="es-MX" sz="2800" dirty="0"/>
              <a:t>considera </a:t>
            </a:r>
            <a:r>
              <a:rPr lang="es-MX" sz="2800" dirty="0" smtClean="0"/>
              <a:t>una distinción profesional</a:t>
            </a:r>
            <a:r>
              <a:rPr lang="es-MX" sz="2800" dirty="0"/>
              <a:t>, que conlleva altas responsabilidades. De tal manera que, cada uno de los evaluadores son </a:t>
            </a:r>
            <a:r>
              <a:rPr lang="es-MX" sz="2800" dirty="0" smtClean="0"/>
              <a:t>representantes </a:t>
            </a:r>
            <a:r>
              <a:rPr lang="es-MX" sz="2800" dirty="0"/>
              <a:t>oficiales de la </a:t>
            </a:r>
            <a:r>
              <a:rPr lang="es-MX" sz="2800" dirty="0" smtClean="0"/>
              <a:t>Institución a la que pertenece. </a:t>
            </a:r>
            <a:r>
              <a:rPr lang="es-MX" sz="2800" dirty="0"/>
              <a:t>Por esta razón, su comportamiento antes, durante y posterior a la visita, y el cumplimiento debe ser asumido con absoluta responsabilidad y profesionalismo.</a:t>
            </a:r>
            <a:r>
              <a:rPr lang="es-ES_tradnl" sz="2800" dirty="0"/>
              <a:t> </a:t>
            </a:r>
            <a:endParaRPr lang="en-US" sz="2800" dirty="0"/>
          </a:p>
        </p:txBody>
      </p:sp>
    </p:spTree>
    <p:extLst>
      <p:ext uri="{BB962C8B-B14F-4D97-AF65-F5344CB8AC3E}">
        <p14:creationId xmlns:p14="http://schemas.microsoft.com/office/powerpoint/2010/main" val="352356263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s-MX" dirty="0"/>
              <a:t>El evaluador del COMEAA, deberá tener reconocimiento </a:t>
            </a:r>
            <a:r>
              <a:rPr lang="es-MX" dirty="0" smtClean="0"/>
              <a:t>académico, experiencia </a:t>
            </a:r>
            <a:r>
              <a:rPr lang="es-MX" dirty="0"/>
              <a:t>docente y experiencia profesional. </a:t>
            </a:r>
            <a:endParaRPr lang="es-MX" dirty="0" smtClean="0"/>
          </a:p>
          <a:p>
            <a:pPr algn="just"/>
            <a:r>
              <a:rPr lang="es-MX" dirty="0"/>
              <a:t>El evaluador deberá asumir el compromiso y la responsabilidad que implica un proceso de evaluación, manteniendo la orientación hacia lograr un beneficio de la </a:t>
            </a:r>
            <a:r>
              <a:rPr lang="es-MX" dirty="0" smtClean="0"/>
              <a:t>Institución</a:t>
            </a:r>
            <a:r>
              <a:rPr lang="es-MX" dirty="0"/>
              <a:t>.</a:t>
            </a:r>
            <a:r>
              <a:rPr lang="es-ES_tradnl" dirty="0"/>
              <a:t> </a:t>
            </a:r>
            <a:endParaRPr lang="en-US" dirty="0"/>
          </a:p>
        </p:txBody>
      </p:sp>
    </p:spTree>
    <p:extLst>
      <p:ext uri="{BB962C8B-B14F-4D97-AF65-F5344CB8AC3E}">
        <p14:creationId xmlns:p14="http://schemas.microsoft.com/office/powerpoint/2010/main" val="41357060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s-MX" dirty="0"/>
              <a:t>Deberá asistir con puntualidad a todas las actividades previamente programadas antes, durante y después de la </a:t>
            </a:r>
            <a:r>
              <a:rPr lang="es-MX" dirty="0" smtClean="0"/>
              <a:t>visita</a:t>
            </a:r>
            <a:r>
              <a:rPr lang="es-ES_tradnl" dirty="0" smtClean="0"/>
              <a:t>.</a:t>
            </a:r>
          </a:p>
          <a:p>
            <a:pPr algn="just"/>
            <a:r>
              <a:rPr lang="es-MX" dirty="0"/>
              <a:t>El evaluador durante la evaluación y en la emisión de sus evaluaciones deberá mantener la objetividad e integridad, siendo indispensable actuar en forma imparcial y justa. </a:t>
            </a:r>
            <a:endParaRPr lang="en-US" dirty="0"/>
          </a:p>
        </p:txBody>
      </p:sp>
    </p:spTree>
    <p:extLst>
      <p:ext uri="{BB962C8B-B14F-4D97-AF65-F5344CB8AC3E}">
        <p14:creationId xmlns:p14="http://schemas.microsoft.com/office/powerpoint/2010/main" val="768885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s-MX" dirty="0"/>
              <a:t>Mantener siempre una independencia de criterio sin asumir posturas de grupos con intereses particulares o partidarios ajenos a la evaluación y al marco de referencia del COMEAA. Mantener una posición modesta evitando pretender demostrar superioridad o prepotencia.</a:t>
            </a:r>
            <a:r>
              <a:rPr lang="es-ES_tradnl" dirty="0"/>
              <a:t> </a:t>
            </a:r>
            <a:endParaRPr lang="en-US" dirty="0"/>
          </a:p>
        </p:txBody>
      </p:sp>
    </p:spTree>
    <p:extLst>
      <p:ext uri="{BB962C8B-B14F-4D97-AF65-F5344CB8AC3E}">
        <p14:creationId xmlns:p14="http://schemas.microsoft.com/office/powerpoint/2010/main" val="36595763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s-MX" dirty="0"/>
              <a:t>Evitar comentarios lascivos, comparativos, o de alguna otra manera se relacionen o afecten los procesos de evaluación de otras instituciones o del COMEAA.</a:t>
            </a:r>
            <a:r>
              <a:rPr lang="es-ES_tradnl" dirty="0"/>
              <a:t> </a:t>
            </a:r>
            <a:endParaRPr lang="es-ES_tradnl" dirty="0" smtClean="0"/>
          </a:p>
          <a:p>
            <a:pPr algn="just"/>
            <a:r>
              <a:rPr lang="es-MX" dirty="0"/>
              <a:t>Evitar comentarios hostigadores, burlas, doble sentido, chismes o tratos ofensivos tanto en el grupo de evaluadores como con personal de la </a:t>
            </a:r>
            <a:r>
              <a:rPr lang="es-MX" dirty="0" smtClean="0"/>
              <a:t>Institución</a:t>
            </a:r>
            <a:r>
              <a:rPr lang="es-MX" dirty="0"/>
              <a:t>.</a:t>
            </a:r>
            <a:r>
              <a:rPr lang="es-ES_tradnl" dirty="0"/>
              <a:t> </a:t>
            </a:r>
            <a:endParaRPr lang="en-US" dirty="0"/>
          </a:p>
        </p:txBody>
      </p:sp>
    </p:spTree>
    <p:extLst>
      <p:ext uri="{BB962C8B-B14F-4D97-AF65-F5344CB8AC3E}">
        <p14:creationId xmlns:p14="http://schemas.microsoft.com/office/powerpoint/2010/main" val="15385986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 </a:t>
            </a:r>
            <a:r>
              <a:rPr lang="en-US" dirty="0" err="1" smtClean="0"/>
              <a:t>opinión</a:t>
            </a:r>
            <a:r>
              <a:rPr lang="en-US" dirty="0" smtClean="0"/>
              <a:t> </a:t>
            </a:r>
            <a:r>
              <a:rPr lang="en-US" dirty="0" err="1" smtClean="0"/>
              <a:t>es</a:t>
            </a:r>
            <a:r>
              <a:rPr lang="en-US" dirty="0" smtClean="0"/>
              <a:t> </a:t>
            </a:r>
            <a:r>
              <a:rPr lang="en-US" dirty="0" err="1" smtClean="0"/>
              <a:t>importante</a:t>
            </a:r>
            <a:endParaRPr lang="en-US" dirty="0"/>
          </a:p>
        </p:txBody>
      </p:sp>
      <p:sp>
        <p:nvSpPr>
          <p:cNvPr id="3" name="Content Placeholder 2"/>
          <p:cNvSpPr>
            <a:spLocks noGrp="1"/>
          </p:cNvSpPr>
          <p:nvPr>
            <p:ph idx="1"/>
          </p:nvPr>
        </p:nvSpPr>
        <p:spPr/>
        <p:txBody>
          <a:bodyPr>
            <a:normAutofit lnSpcReduction="10000"/>
          </a:bodyPr>
          <a:lstStyle/>
          <a:p>
            <a:r>
              <a:rPr lang="en-US" dirty="0" err="1" smtClean="0"/>
              <a:t>Aportaciones</a:t>
            </a:r>
            <a:r>
              <a:rPr lang="en-US" dirty="0" smtClean="0"/>
              <a:t> al Marco de </a:t>
            </a:r>
            <a:r>
              <a:rPr lang="en-US" dirty="0" err="1" smtClean="0"/>
              <a:t>Referencia</a:t>
            </a:r>
            <a:endParaRPr lang="en-US" dirty="0" smtClean="0"/>
          </a:p>
          <a:p>
            <a:r>
              <a:rPr lang="en-US" dirty="0" smtClean="0"/>
              <a:t>20 de </a:t>
            </a:r>
            <a:r>
              <a:rPr lang="en-US" dirty="0" err="1" smtClean="0"/>
              <a:t>diciembre</a:t>
            </a:r>
            <a:r>
              <a:rPr lang="en-US" dirty="0" smtClean="0"/>
              <a:t> 2013</a:t>
            </a:r>
          </a:p>
          <a:p>
            <a:r>
              <a:rPr lang="en-US" dirty="0" err="1" smtClean="0"/>
              <a:t>Categorias</a:t>
            </a:r>
            <a:r>
              <a:rPr lang="en-US" dirty="0" smtClean="0"/>
              <a:t> y </a:t>
            </a:r>
            <a:r>
              <a:rPr lang="en-US" dirty="0" err="1" smtClean="0"/>
              <a:t>criterios</a:t>
            </a:r>
            <a:r>
              <a:rPr lang="en-US" dirty="0" smtClean="0"/>
              <a:t> no se </a:t>
            </a:r>
            <a:r>
              <a:rPr lang="en-US" dirty="0" err="1" smtClean="0"/>
              <a:t>modifican</a:t>
            </a:r>
            <a:endParaRPr lang="en-US" dirty="0" smtClean="0"/>
          </a:p>
          <a:p>
            <a:r>
              <a:rPr lang="en-US" dirty="0"/>
              <a:t>L</a:t>
            </a:r>
            <a:r>
              <a:rPr lang="en-US" dirty="0" smtClean="0"/>
              <a:t>os </a:t>
            </a:r>
            <a:r>
              <a:rPr lang="en-US" dirty="0" err="1" smtClean="0"/>
              <a:t>indicadores</a:t>
            </a:r>
            <a:r>
              <a:rPr lang="en-US" dirty="0" smtClean="0"/>
              <a:t>, </a:t>
            </a:r>
            <a:r>
              <a:rPr lang="en-US" dirty="0" err="1" smtClean="0"/>
              <a:t>redacción</a:t>
            </a:r>
            <a:r>
              <a:rPr lang="en-US" dirty="0" smtClean="0"/>
              <a:t>, </a:t>
            </a:r>
            <a:r>
              <a:rPr lang="en-US" dirty="0" err="1" smtClean="0"/>
              <a:t>consistencia</a:t>
            </a:r>
            <a:r>
              <a:rPr lang="en-US" dirty="0" smtClean="0"/>
              <a:t>, </a:t>
            </a:r>
            <a:r>
              <a:rPr lang="en-US" dirty="0" err="1" smtClean="0"/>
              <a:t>sí</a:t>
            </a:r>
            <a:endParaRPr lang="en-US" dirty="0" smtClean="0"/>
          </a:p>
          <a:p>
            <a:r>
              <a:rPr lang="en-US" dirty="0" err="1" smtClean="0"/>
              <a:t>Correo</a:t>
            </a:r>
            <a:r>
              <a:rPr lang="en-US" dirty="0" smtClean="0"/>
              <a:t> </a:t>
            </a:r>
            <a:r>
              <a:rPr lang="en-US" dirty="0" err="1" smtClean="0"/>
              <a:t>electrónico</a:t>
            </a:r>
            <a:r>
              <a:rPr lang="en-US" dirty="0" smtClean="0"/>
              <a:t>: </a:t>
            </a:r>
            <a:r>
              <a:rPr lang="en-US" dirty="0" smtClean="0">
                <a:hlinkClick r:id="rId2"/>
              </a:rPr>
              <a:t>comeaaevaluadores@gmail.com</a:t>
            </a:r>
            <a:endParaRPr lang="en-US" dirty="0" smtClean="0"/>
          </a:p>
          <a:p>
            <a:r>
              <a:rPr lang="en-US" dirty="0" err="1" smtClean="0"/>
              <a:t>Materiales</a:t>
            </a:r>
            <a:r>
              <a:rPr lang="en-US" dirty="0" smtClean="0"/>
              <a:t>, </a:t>
            </a:r>
            <a:r>
              <a:rPr lang="en-US" dirty="0" err="1" smtClean="0"/>
              <a:t>conferencias</a:t>
            </a:r>
            <a:r>
              <a:rPr lang="en-US" dirty="0" smtClean="0"/>
              <a:t>, </a:t>
            </a:r>
            <a:r>
              <a:rPr lang="en-US" dirty="0" err="1" smtClean="0"/>
              <a:t>directorio</a:t>
            </a:r>
            <a:endParaRPr lang="en-US" dirty="0" smtClean="0"/>
          </a:p>
          <a:p>
            <a:pPr marL="0" indent="0">
              <a:buNone/>
            </a:pPr>
            <a:r>
              <a:rPr lang="en-US" dirty="0" smtClean="0">
                <a:hlinkClick r:id="rId3"/>
              </a:rPr>
              <a:t>www.comeaa.org</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9826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70"/>
          <p:cNvSpPr/>
          <p:nvPr/>
        </p:nvSpPr>
        <p:spPr>
          <a:xfrm flipV="1">
            <a:off x="0" y="1519238"/>
            <a:ext cx="9144000" cy="2522537"/>
          </a:xfrm>
          <a:prstGeom prst="rect">
            <a:avLst/>
          </a:prstGeom>
          <a:gradFill flip="none" rotWithShape="1">
            <a:gsLst>
              <a:gs pos="0">
                <a:schemeClr val="bg1">
                  <a:lumMod val="85000"/>
                </a:schemeClr>
              </a:gs>
              <a:gs pos="100000">
                <a:schemeClr val="bg1"/>
              </a:gs>
              <a:gs pos="72000">
                <a:schemeClr val="bg1"/>
              </a:gs>
            </a:gsLst>
            <a:lin ang="16200000" scaled="1"/>
            <a:tileRect/>
          </a:gradFill>
          <a:ln w="9525" cap="flat" cmpd="sng" algn="ctr">
            <a:noFill/>
            <a:prstDash val="solid"/>
          </a:ln>
          <a:effectLst/>
        </p:spPr>
        <p:txBody>
          <a:bodyPr anchor="ctr"/>
          <a:lstStyle/>
          <a:p>
            <a:pPr algn="ctr">
              <a:defRPr/>
            </a:pPr>
            <a:endParaRPr lang="da-DK" dirty="0">
              <a:solidFill>
                <a:srgbClr val="FFFFFF"/>
              </a:solidFill>
            </a:endParaRPr>
          </a:p>
        </p:txBody>
      </p:sp>
      <p:sp>
        <p:nvSpPr>
          <p:cNvPr id="25602" name="TextBox 54"/>
          <p:cNvSpPr txBox="1">
            <a:spLocks noChangeArrowheads="1"/>
          </p:cNvSpPr>
          <p:nvPr/>
        </p:nvSpPr>
        <p:spPr bwMode="auto">
          <a:xfrm>
            <a:off x="153061" y="176265"/>
            <a:ext cx="5641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b-NO" sz="2800" b="1" dirty="0" smtClean="0">
                <a:solidFill>
                  <a:srgbClr val="000000"/>
                </a:solidFill>
              </a:rPr>
              <a:t>PROCESOS DE CAMBIO EN LAS IES Y EL COMEAA</a:t>
            </a:r>
            <a:endParaRPr lang="en-GB" sz="2800" dirty="0">
              <a:solidFill>
                <a:srgbClr val="000000"/>
              </a:solidFill>
            </a:endParaRPr>
          </a:p>
        </p:txBody>
      </p:sp>
      <p:sp>
        <p:nvSpPr>
          <p:cNvPr id="133" name="Right Arrow 132"/>
          <p:cNvSpPr/>
          <p:nvPr/>
        </p:nvSpPr>
        <p:spPr bwMode="auto">
          <a:xfrm>
            <a:off x="5173470" y="3115722"/>
            <a:ext cx="2141730" cy="1060650"/>
          </a:xfrm>
          <a:prstGeom prst="rightArrow">
            <a:avLst/>
          </a:prstGeom>
          <a:solidFill>
            <a:schemeClr val="bg1">
              <a:lumMod val="75000"/>
            </a:schemeClr>
          </a:solidFill>
          <a:ln>
            <a:noFill/>
          </a:ln>
          <a:effectLst/>
          <a:scene3d>
            <a:camera prst="orthographicFront">
              <a:rot lat="17700000" lon="0" rev="0"/>
            </a:camera>
            <a:lightRig rig="threePt" dir="t"/>
          </a:scene3d>
          <a:sp3d extrusionH="127000">
            <a:extrusionClr>
              <a:schemeClr val="bg1">
                <a:lumMod val="50000"/>
              </a:schemeClr>
            </a:extrusionClr>
            <a:contourClr>
              <a:schemeClr val="tx1">
                <a:lumMod val="65000"/>
                <a:lumOff val="3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solidFill>
                <a:prstClr val="white"/>
              </a:solidFill>
              <a:latin typeface="Calibri"/>
            </a:endParaRPr>
          </a:p>
        </p:txBody>
      </p:sp>
      <p:sp>
        <p:nvSpPr>
          <p:cNvPr id="25605" name="Rektangel 76"/>
          <p:cNvSpPr>
            <a:spLocks noChangeArrowheads="1"/>
          </p:cNvSpPr>
          <p:nvPr/>
        </p:nvSpPr>
        <p:spPr bwMode="auto">
          <a:xfrm>
            <a:off x="990600" y="5242560"/>
            <a:ext cx="208438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1400" b="1" dirty="0" smtClean="0">
                <a:effectLst>
                  <a:outerShdw blurRad="38100" dist="38100" dir="2700000" algn="tl">
                    <a:srgbClr val="DDDDDD"/>
                  </a:outerShdw>
                </a:effectLst>
                <a:latin typeface="Calibri" charset="0"/>
              </a:rPr>
              <a:t>Se Imponen </a:t>
            </a:r>
            <a:r>
              <a:rPr lang="es-ES" sz="1400" b="1" dirty="0">
                <a:effectLst>
                  <a:outerShdw blurRad="38100" dist="38100" dir="2700000" algn="tl">
                    <a:srgbClr val="DDDDDD"/>
                  </a:outerShdw>
                </a:effectLst>
                <a:latin typeface="Calibri" charset="0"/>
              </a:rPr>
              <a:t>nuevos retos a las </a:t>
            </a:r>
            <a:r>
              <a:rPr lang="es-ES" sz="1400" b="1" dirty="0" smtClean="0">
                <a:effectLst>
                  <a:outerShdw blurRad="38100" dist="38100" dir="2700000" algn="tl">
                    <a:srgbClr val="DDDDDD"/>
                  </a:outerShdw>
                </a:effectLst>
                <a:latin typeface="Calibri" charset="0"/>
              </a:rPr>
              <a:t>instituciones </a:t>
            </a:r>
            <a:r>
              <a:rPr lang="es-ES" sz="1400" b="1" dirty="0">
                <a:effectLst>
                  <a:outerShdw blurRad="38100" dist="38100" dir="2700000" algn="tl">
                    <a:srgbClr val="DDDDDD"/>
                  </a:outerShdw>
                </a:effectLst>
                <a:latin typeface="Calibri" charset="0"/>
              </a:rPr>
              <a:t>y a las personas, exigiendo en ellas cambios radicales en la estructura y la estrategia, en la forma de hacer las cosas.</a:t>
            </a:r>
            <a:endParaRPr lang="en-US" sz="1400" b="1" dirty="0">
              <a:effectLst>
                <a:outerShdw blurRad="38100" dist="38100" dir="2700000" algn="tl">
                  <a:srgbClr val="DDDDDD"/>
                </a:outerShdw>
              </a:effectLst>
              <a:latin typeface="Calibri" charset="0"/>
            </a:endParaRPr>
          </a:p>
          <a:p>
            <a:endParaRPr lang="da-DK" dirty="0">
              <a:solidFill>
                <a:srgbClr val="0D0D0D"/>
              </a:solidFill>
            </a:endParaRPr>
          </a:p>
        </p:txBody>
      </p:sp>
      <p:grpSp>
        <p:nvGrpSpPr>
          <p:cNvPr id="25606" name="Group 19"/>
          <p:cNvGrpSpPr>
            <a:grpSpLocks/>
          </p:cNvGrpSpPr>
          <p:nvPr/>
        </p:nvGrpSpPr>
        <p:grpSpPr bwMode="auto">
          <a:xfrm>
            <a:off x="685800" y="5575300"/>
            <a:ext cx="250825" cy="250825"/>
            <a:chOff x="530225" y="5016500"/>
            <a:chExt cx="393700" cy="393700"/>
          </a:xfrm>
        </p:grpSpPr>
        <p:sp>
          <p:nvSpPr>
            <p:cNvPr id="136" name="Oval 135"/>
            <p:cNvSpPr/>
            <p:nvPr/>
          </p:nvSpPr>
          <p:spPr>
            <a:xfrm>
              <a:off x="530225" y="5016500"/>
              <a:ext cx="393700" cy="393700"/>
            </a:xfrm>
            <a:prstGeom prst="ellipse">
              <a:avLst/>
            </a:prstGeom>
            <a:noFill/>
            <a:ln w="9525" cap="flat" cmpd="sng" algn="ctr">
              <a:solidFill>
                <a:schemeClr val="tx1">
                  <a:lumMod val="95000"/>
                  <a:lumOff val="5000"/>
                </a:schemeClr>
              </a:solidFill>
              <a:prstDash val="solid"/>
            </a:ln>
            <a:effectLst/>
          </p:spPr>
          <p:txBody>
            <a:bodyPr anchor="ctr"/>
            <a:lstStyle/>
            <a:p>
              <a:pPr algn="ctr">
                <a:defRPr/>
              </a:pPr>
              <a:endParaRPr lang="en-US">
                <a:solidFill>
                  <a:srgbClr val="0D0D0D"/>
                </a:solidFill>
              </a:endParaRPr>
            </a:p>
          </p:txBody>
        </p:sp>
        <p:sp>
          <p:nvSpPr>
            <p:cNvPr id="137" name="Isosceles Triangle 136"/>
            <p:cNvSpPr/>
            <p:nvPr/>
          </p:nvSpPr>
          <p:spPr>
            <a:xfrm rot="5400000">
              <a:off x="634879" y="5111187"/>
              <a:ext cx="234227" cy="204325"/>
            </a:xfrm>
            <a:prstGeom prst="triangle">
              <a:avLst/>
            </a:prstGeom>
            <a:solidFill>
              <a:schemeClr val="tx1">
                <a:lumMod val="95000"/>
                <a:lumOff val="5000"/>
              </a:schemeClr>
            </a:solidFill>
            <a:ln w="9525" cap="flat" cmpd="sng" algn="ctr">
              <a:noFill/>
              <a:prstDash val="solid"/>
            </a:ln>
            <a:effectLst/>
          </p:spPr>
          <p:txBody>
            <a:bodyPr anchor="ctr"/>
            <a:lstStyle/>
            <a:p>
              <a:pPr algn="ctr">
                <a:defRPr/>
              </a:pPr>
              <a:endParaRPr lang="en-US">
                <a:solidFill>
                  <a:srgbClr val="0D0D0D"/>
                </a:solidFill>
              </a:endParaRPr>
            </a:p>
          </p:txBody>
        </p:sp>
      </p:grpSp>
      <p:sp>
        <p:nvSpPr>
          <p:cNvPr id="25607" name="Rektangel 76"/>
          <p:cNvSpPr>
            <a:spLocks noChangeArrowheads="1"/>
          </p:cNvSpPr>
          <p:nvPr/>
        </p:nvSpPr>
        <p:spPr bwMode="auto">
          <a:xfrm>
            <a:off x="3657600" y="5455920"/>
            <a:ext cx="208438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_tradnl" sz="1300" b="1" noProof="1" smtClean="0">
                <a:solidFill>
                  <a:srgbClr val="0D0D0D"/>
                </a:solidFill>
                <a:cs typeface="Arial" charset="0"/>
              </a:rPr>
              <a:t>Cambio de paradigmas</a:t>
            </a:r>
            <a:endParaRPr lang="da-DK" sz="1100" dirty="0">
              <a:solidFill>
                <a:srgbClr val="0D0D0D"/>
              </a:solidFill>
            </a:endParaRPr>
          </a:p>
          <a:p>
            <a:endParaRPr lang="da-DK" dirty="0">
              <a:solidFill>
                <a:srgbClr val="0D0D0D"/>
              </a:solidFill>
            </a:endParaRPr>
          </a:p>
        </p:txBody>
      </p:sp>
      <p:grpSp>
        <p:nvGrpSpPr>
          <p:cNvPr id="25608" name="Group 19"/>
          <p:cNvGrpSpPr>
            <a:grpSpLocks/>
          </p:cNvGrpSpPr>
          <p:nvPr/>
        </p:nvGrpSpPr>
        <p:grpSpPr bwMode="auto">
          <a:xfrm>
            <a:off x="3352800" y="5575300"/>
            <a:ext cx="250825" cy="250825"/>
            <a:chOff x="530225" y="5016500"/>
            <a:chExt cx="393700" cy="393700"/>
          </a:xfrm>
        </p:grpSpPr>
        <p:sp>
          <p:nvSpPr>
            <p:cNvPr id="140" name="Oval 139"/>
            <p:cNvSpPr/>
            <p:nvPr/>
          </p:nvSpPr>
          <p:spPr>
            <a:xfrm>
              <a:off x="530225" y="5016500"/>
              <a:ext cx="393700" cy="393700"/>
            </a:xfrm>
            <a:prstGeom prst="ellipse">
              <a:avLst/>
            </a:prstGeom>
            <a:noFill/>
            <a:ln w="9525" cap="flat" cmpd="sng" algn="ctr">
              <a:solidFill>
                <a:schemeClr val="tx1">
                  <a:lumMod val="95000"/>
                  <a:lumOff val="5000"/>
                </a:schemeClr>
              </a:solidFill>
              <a:prstDash val="solid"/>
            </a:ln>
            <a:effectLst/>
          </p:spPr>
          <p:txBody>
            <a:bodyPr anchor="ctr"/>
            <a:lstStyle/>
            <a:p>
              <a:pPr algn="ctr">
                <a:defRPr/>
              </a:pPr>
              <a:endParaRPr lang="en-US">
                <a:solidFill>
                  <a:srgbClr val="0D0D0D"/>
                </a:solidFill>
              </a:endParaRPr>
            </a:p>
          </p:txBody>
        </p:sp>
        <p:sp>
          <p:nvSpPr>
            <p:cNvPr id="141" name="Isosceles Triangle 140"/>
            <p:cNvSpPr/>
            <p:nvPr/>
          </p:nvSpPr>
          <p:spPr>
            <a:xfrm rot="5400000">
              <a:off x="634879" y="5111187"/>
              <a:ext cx="234227" cy="204325"/>
            </a:xfrm>
            <a:prstGeom prst="triangle">
              <a:avLst/>
            </a:prstGeom>
            <a:solidFill>
              <a:schemeClr val="tx1">
                <a:lumMod val="95000"/>
                <a:lumOff val="5000"/>
              </a:schemeClr>
            </a:solidFill>
            <a:ln w="9525" cap="flat" cmpd="sng" algn="ctr">
              <a:noFill/>
              <a:prstDash val="solid"/>
            </a:ln>
            <a:effectLst/>
          </p:spPr>
          <p:txBody>
            <a:bodyPr anchor="ctr"/>
            <a:lstStyle/>
            <a:p>
              <a:pPr algn="ctr">
                <a:defRPr/>
              </a:pPr>
              <a:endParaRPr lang="en-US">
                <a:solidFill>
                  <a:srgbClr val="0D0D0D"/>
                </a:solidFill>
              </a:endParaRPr>
            </a:p>
          </p:txBody>
        </p:sp>
      </p:grpSp>
      <p:grpSp>
        <p:nvGrpSpPr>
          <p:cNvPr id="25610" name="Group 19"/>
          <p:cNvGrpSpPr>
            <a:grpSpLocks/>
          </p:cNvGrpSpPr>
          <p:nvPr/>
        </p:nvGrpSpPr>
        <p:grpSpPr bwMode="auto">
          <a:xfrm>
            <a:off x="5969000" y="5575300"/>
            <a:ext cx="250825" cy="250825"/>
            <a:chOff x="530225" y="5016500"/>
            <a:chExt cx="393700" cy="393700"/>
          </a:xfrm>
        </p:grpSpPr>
        <p:sp>
          <p:nvSpPr>
            <p:cNvPr id="144" name="Oval 143"/>
            <p:cNvSpPr/>
            <p:nvPr/>
          </p:nvSpPr>
          <p:spPr>
            <a:xfrm>
              <a:off x="530225" y="5016500"/>
              <a:ext cx="393700" cy="393700"/>
            </a:xfrm>
            <a:prstGeom prst="ellipse">
              <a:avLst/>
            </a:prstGeom>
            <a:noFill/>
            <a:ln w="9525" cap="flat" cmpd="sng" algn="ctr">
              <a:solidFill>
                <a:schemeClr val="tx1">
                  <a:lumMod val="95000"/>
                  <a:lumOff val="5000"/>
                </a:schemeClr>
              </a:solidFill>
              <a:prstDash val="solid"/>
            </a:ln>
            <a:effectLst/>
          </p:spPr>
          <p:txBody>
            <a:bodyPr anchor="ctr"/>
            <a:lstStyle/>
            <a:p>
              <a:pPr algn="ctr">
                <a:defRPr/>
              </a:pPr>
              <a:endParaRPr lang="en-US">
                <a:solidFill>
                  <a:srgbClr val="0D0D0D"/>
                </a:solidFill>
              </a:endParaRPr>
            </a:p>
          </p:txBody>
        </p:sp>
        <p:sp>
          <p:nvSpPr>
            <p:cNvPr id="145" name="Isosceles Triangle 144"/>
            <p:cNvSpPr/>
            <p:nvPr/>
          </p:nvSpPr>
          <p:spPr>
            <a:xfrm rot="5400000">
              <a:off x="634879" y="5111187"/>
              <a:ext cx="234227" cy="204325"/>
            </a:xfrm>
            <a:prstGeom prst="triangle">
              <a:avLst/>
            </a:prstGeom>
            <a:solidFill>
              <a:schemeClr val="tx1">
                <a:lumMod val="95000"/>
                <a:lumOff val="5000"/>
              </a:schemeClr>
            </a:solidFill>
            <a:ln w="9525" cap="flat" cmpd="sng" algn="ctr">
              <a:noFill/>
              <a:prstDash val="solid"/>
            </a:ln>
            <a:effectLst/>
          </p:spPr>
          <p:txBody>
            <a:bodyPr anchor="ctr"/>
            <a:lstStyle/>
            <a:p>
              <a:pPr algn="ctr">
                <a:defRPr/>
              </a:pPr>
              <a:endParaRPr lang="en-US">
                <a:solidFill>
                  <a:srgbClr val="0D0D0D"/>
                </a:solidFill>
              </a:endParaRPr>
            </a:p>
          </p:txBody>
        </p:sp>
      </p:grpSp>
      <p:grpSp>
        <p:nvGrpSpPr>
          <p:cNvPr id="25611" name="Group 151"/>
          <p:cNvGrpSpPr>
            <a:grpSpLocks/>
          </p:cNvGrpSpPr>
          <p:nvPr/>
        </p:nvGrpSpPr>
        <p:grpSpPr bwMode="auto">
          <a:xfrm>
            <a:off x="784225" y="717550"/>
            <a:ext cx="5060950" cy="4772025"/>
            <a:chOff x="784488" y="717216"/>
            <a:chExt cx="5060424" cy="4772943"/>
          </a:xfrm>
        </p:grpSpPr>
        <p:grpSp>
          <p:nvGrpSpPr>
            <p:cNvPr id="25614" name="Group 20"/>
            <p:cNvGrpSpPr>
              <a:grpSpLocks/>
            </p:cNvGrpSpPr>
            <p:nvPr/>
          </p:nvGrpSpPr>
          <p:grpSpPr bwMode="auto">
            <a:xfrm>
              <a:off x="784488" y="1680159"/>
              <a:ext cx="2568312" cy="2568312"/>
              <a:chOff x="2844800" y="1828800"/>
              <a:chExt cx="2235200" cy="2235200"/>
            </a:xfrm>
          </p:grpSpPr>
          <p:sp>
            <p:nvSpPr>
              <p:cNvPr id="27" name=" 3"/>
              <p:cNvSpPr/>
              <p:nvPr/>
            </p:nvSpPr>
            <p:spPr>
              <a:xfrm>
                <a:off x="2844800" y="1828800"/>
                <a:ext cx="2235200" cy="2235200"/>
              </a:xfrm>
              <a:prstGeom prst="gear9">
                <a:avLst/>
              </a:prstGeom>
              <a:solidFill>
                <a:schemeClr val="bg1">
                  <a:lumMod val="85000"/>
                </a:schemeClr>
              </a:solidFill>
              <a:ln>
                <a:noFill/>
              </a:ln>
              <a:scene3d>
                <a:camera prst="orthographicFront">
                  <a:rot lat="7500000" lon="0" rev="0"/>
                </a:camera>
                <a:lightRig rig="threePt" dir="t"/>
              </a:scene3d>
              <a:sp3d extrusionH="222250">
                <a:extrusionClr>
                  <a:schemeClr val="bg1">
                    <a:lumMod val="75000"/>
                  </a:schemeClr>
                </a:extrusionClr>
                <a:contourClr>
                  <a:schemeClr val="bg1">
                    <a:lumMod val="50000"/>
                  </a:schemeClr>
                </a:contourClr>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 4"/>
              <p:cNvSpPr/>
              <p:nvPr/>
            </p:nvSpPr>
            <p:spPr>
              <a:xfrm>
                <a:off x="3293774" y="2351890"/>
                <a:ext cx="1337250" cy="1149712"/>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a:solidFill>
                    <a:srgbClr val="FFFFFF"/>
                  </a:solidFill>
                  <a:latin typeface="Calibri" charset="0"/>
                  <a:ea typeface="ＭＳ Ｐゴシック" charset="0"/>
                  <a:cs typeface="ＭＳ Ｐゴシック" charset="0"/>
                </a:endParaRPr>
              </a:p>
            </p:txBody>
          </p:sp>
        </p:grpSp>
        <p:sp>
          <p:nvSpPr>
            <p:cNvPr id="7" name="Ellipse 148"/>
            <p:cNvSpPr/>
            <p:nvPr/>
          </p:nvSpPr>
          <p:spPr bwMode="auto">
            <a:xfrm>
              <a:off x="3760996" y="2253405"/>
              <a:ext cx="1495550" cy="279195"/>
            </a:xfrm>
            <a:prstGeom prst="ellipse">
              <a:avLst/>
            </a:prstGeom>
            <a:gradFill flip="none" rotWithShape="1">
              <a:gsLst>
                <a:gs pos="24000">
                  <a:sysClr val="windowText" lastClr="000000">
                    <a:alpha val="20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en-US" sz="1800" b="1" smtClean="0">
                <a:solidFill>
                  <a:srgbClr val="FFFFFF"/>
                </a:solidFill>
                <a:latin typeface="Calibri" charset="0"/>
              </a:endParaRPr>
            </a:p>
          </p:txBody>
        </p:sp>
        <p:grpSp>
          <p:nvGrpSpPr>
            <p:cNvPr id="25618" name="Group 39"/>
            <p:cNvGrpSpPr>
              <a:grpSpLocks/>
            </p:cNvGrpSpPr>
            <p:nvPr/>
          </p:nvGrpSpPr>
          <p:grpSpPr bwMode="auto">
            <a:xfrm>
              <a:off x="3276600" y="1397847"/>
              <a:ext cx="2568312" cy="2568312"/>
              <a:chOff x="2844800" y="1828800"/>
              <a:chExt cx="2235200" cy="2235200"/>
            </a:xfrm>
          </p:grpSpPr>
          <p:sp>
            <p:nvSpPr>
              <p:cNvPr id="22" name=" 3"/>
              <p:cNvSpPr/>
              <p:nvPr/>
            </p:nvSpPr>
            <p:spPr>
              <a:xfrm>
                <a:off x="2844800" y="1828800"/>
                <a:ext cx="2235200" cy="2235200"/>
              </a:xfrm>
              <a:prstGeom prst="gear9">
                <a:avLst/>
              </a:prstGeom>
              <a:solidFill>
                <a:schemeClr val="bg1">
                  <a:lumMod val="50000"/>
                </a:schemeClr>
              </a:solidFill>
              <a:ln>
                <a:noFill/>
              </a:ln>
              <a:scene3d>
                <a:camera prst="orthographicFront">
                  <a:rot lat="7500000" lon="0" rev="0"/>
                </a:camera>
                <a:lightRig rig="threePt" dir="t"/>
              </a:scene3d>
              <a:sp3d extrusionH="222250">
                <a:extrusionClr>
                  <a:schemeClr val="bg1">
                    <a:lumMod val="50000"/>
                  </a:schemeClr>
                </a:extrusionClr>
                <a:contourClr>
                  <a:schemeClr val="bg1">
                    <a:lumMod val="50000"/>
                  </a:schemeClr>
                </a:contourClr>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 4"/>
              <p:cNvSpPr/>
              <p:nvPr/>
            </p:nvSpPr>
            <p:spPr>
              <a:xfrm>
                <a:off x="3293777" y="2352995"/>
                <a:ext cx="1337250" cy="1148331"/>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a:solidFill>
                    <a:srgbClr val="FFFFFF"/>
                  </a:solidFill>
                  <a:latin typeface="Calibri" charset="0"/>
                  <a:ea typeface="ＭＳ Ｐゴシック" charset="0"/>
                  <a:cs typeface="ＭＳ Ｐゴシック" charset="0"/>
                </a:endParaRPr>
              </a:p>
            </p:txBody>
          </p:sp>
        </p:grpSp>
        <p:grpSp>
          <p:nvGrpSpPr>
            <p:cNvPr id="25619" name="Group 30"/>
            <p:cNvGrpSpPr>
              <a:grpSpLocks/>
            </p:cNvGrpSpPr>
            <p:nvPr/>
          </p:nvGrpSpPr>
          <p:grpSpPr bwMode="auto">
            <a:xfrm>
              <a:off x="1300833" y="1420217"/>
              <a:ext cx="1474530" cy="1602852"/>
              <a:chOff x="5475288" y="3217862"/>
              <a:chExt cx="3349625" cy="3640138"/>
            </a:xfrm>
          </p:grpSpPr>
          <p:sp>
            <p:nvSpPr>
              <p:cNvPr id="18" name="Ellipse 98"/>
              <p:cNvSpPr/>
              <p:nvPr/>
            </p:nvSpPr>
            <p:spPr bwMode="auto">
              <a:xfrm>
                <a:off x="5708334" y="6339588"/>
                <a:ext cx="2963670" cy="518412"/>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en-US" sz="1800" smtClean="0">
                  <a:solidFill>
                    <a:srgbClr val="FFFFFF"/>
                  </a:solidFill>
                  <a:latin typeface="Calibri" charset="0"/>
                </a:endParaRPr>
              </a:p>
            </p:txBody>
          </p:sp>
          <p:sp>
            <p:nvSpPr>
              <p:cNvPr id="19" name="Oval 18"/>
              <p:cNvSpPr>
                <a:spLocks noChangeArrowheads="1"/>
              </p:cNvSpPr>
              <p:nvPr/>
            </p:nvSpPr>
            <p:spPr bwMode="auto">
              <a:xfrm>
                <a:off x="5475288" y="3217862"/>
                <a:ext cx="3349625" cy="3351470"/>
              </a:xfrm>
              <a:prstGeom prst="ellipse">
                <a:avLst/>
              </a:prstGeom>
              <a:gradFill flip="none" rotWithShape="1">
                <a:gsLst>
                  <a:gs pos="0">
                    <a:sysClr val="window" lastClr="FFFFFF"/>
                  </a:gs>
                  <a:gs pos="82000">
                    <a:sysClr val="window" lastClr="FFFFFF">
                      <a:lumMod val="65000"/>
                    </a:sysClr>
                  </a:gs>
                  <a:gs pos="51000">
                    <a:sysClr val="window" lastClr="FFFFFF">
                      <a:lumMod val="85000"/>
                      <a:alpha val="84000"/>
                    </a:sysClr>
                  </a:gs>
                </a:gsLst>
                <a:path path="circle">
                  <a:fillToRect l="50000" t="50000" r="50000" b="50000"/>
                </a:path>
                <a:tileRect/>
              </a:gradFill>
              <a:ln w="9525">
                <a:noFill/>
                <a:round/>
                <a:headEnd/>
                <a:tailEnd/>
              </a:ln>
              <a:effectLst>
                <a:outerShdw blurRad="635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en-US" sz="1800" smtClean="0">
                  <a:solidFill>
                    <a:srgbClr val="FFFFFF"/>
                  </a:solidFill>
                  <a:latin typeface="Calibri" charset="0"/>
                </a:endParaRPr>
              </a:p>
            </p:txBody>
          </p:sp>
          <p:sp>
            <p:nvSpPr>
              <p:cNvPr id="20" name="Freeform 10"/>
              <p:cNvSpPr>
                <a:spLocks noEditPoints="1"/>
              </p:cNvSpPr>
              <p:nvPr/>
            </p:nvSpPr>
            <p:spPr bwMode="auto">
              <a:xfrm>
                <a:off x="5475288" y="3217862"/>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rgbClr val="90BD12"/>
                  </a:gs>
                  <a:gs pos="68000">
                    <a:srgbClr val="65850C"/>
                  </a:gs>
                  <a:gs pos="100000">
                    <a:srgbClr val="65850C"/>
                  </a:gs>
                  <a:gs pos="38000">
                    <a:srgbClr val="90BD12"/>
                  </a:gs>
                </a:gsLst>
                <a:path path="circle">
                  <a:fillToRect l="50000" t="50000" r="50000" b="50000"/>
                </a:path>
                <a:tileRect/>
              </a:gradFill>
              <a:ln w="9525">
                <a:noFill/>
                <a:miter lim="800000"/>
                <a:headEnd/>
                <a:tailEnd/>
              </a:ln>
              <a:effectLst>
                <a:outerShdw blurRad="50800" dist="12700" dir="2700000">
                  <a:srgbClr val="000000">
                    <a:alpha val="85000"/>
                  </a:srgbClr>
                </a:outerShdw>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en-US" sz="1800" u="sng" smtClean="0">
                  <a:solidFill>
                    <a:srgbClr val="FFFFFF"/>
                  </a:solidFill>
                  <a:latin typeface="Calibri" charset="0"/>
                </a:endParaRPr>
              </a:p>
            </p:txBody>
          </p:sp>
          <p:sp>
            <p:nvSpPr>
              <p:cNvPr id="21" name="Ellipse 45"/>
              <p:cNvSpPr>
                <a:spLocks noChangeArrowheads="1"/>
              </p:cNvSpPr>
              <p:nvPr/>
            </p:nvSpPr>
            <p:spPr bwMode="auto">
              <a:xfrm rot="21374326" flipH="1">
                <a:off x="5769184" y="3238311"/>
                <a:ext cx="2742413" cy="2244215"/>
              </a:xfrm>
              <a:prstGeom prst="ellipse">
                <a:avLst/>
              </a:prstGeom>
              <a:gradFill rotWithShape="1">
                <a:gsLst>
                  <a:gs pos="0">
                    <a:srgbClr val="FFFCF9">
                      <a:alpha val="61000"/>
                    </a:srgbClr>
                  </a:gs>
                  <a:gs pos="100000">
                    <a:srgbClr val="FFFFFF">
                      <a:alpha val="0"/>
                    </a:srgbClr>
                  </a:gs>
                </a:gsLst>
                <a:lin ang="5400000"/>
              </a:gradFill>
              <a:ln w="9525">
                <a:noFill/>
                <a:round/>
                <a:headEnd/>
                <a:tailEnd/>
              </a:ln>
              <a:effectLst>
                <a:softEdge rad="50800"/>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en-US" sz="1800" u="sng" smtClean="0">
                  <a:solidFill>
                    <a:srgbClr val="FFFFFF"/>
                  </a:solidFill>
                  <a:latin typeface="Calibri" charset="0"/>
                </a:endParaRPr>
              </a:p>
            </p:txBody>
          </p:sp>
        </p:grpSp>
        <p:grpSp>
          <p:nvGrpSpPr>
            <p:cNvPr id="25620" name="Group 42"/>
            <p:cNvGrpSpPr>
              <a:grpSpLocks/>
            </p:cNvGrpSpPr>
            <p:nvPr/>
          </p:nvGrpSpPr>
          <p:grpSpPr bwMode="auto">
            <a:xfrm>
              <a:off x="2362200" y="2921846"/>
              <a:ext cx="2568312" cy="2568313"/>
              <a:chOff x="2844800" y="1828800"/>
              <a:chExt cx="2235200" cy="2235200"/>
            </a:xfrm>
          </p:grpSpPr>
          <p:sp>
            <p:nvSpPr>
              <p:cNvPr id="16" name=" 3"/>
              <p:cNvSpPr/>
              <p:nvPr/>
            </p:nvSpPr>
            <p:spPr>
              <a:xfrm>
                <a:off x="2844800" y="1828800"/>
                <a:ext cx="2235200" cy="2235200"/>
              </a:xfrm>
              <a:prstGeom prst="gear9">
                <a:avLst/>
              </a:prstGeom>
              <a:solidFill>
                <a:schemeClr val="bg1">
                  <a:lumMod val="50000"/>
                </a:schemeClr>
              </a:solidFill>
              <a:ln>
                <a:noFill/>
              </a:ln>
              <a:scene3d>
                <a:camera prst="orthographicFront">
                  <a:rot lat="7500000" lon="0" rev="0"/>
                </a:camera>
                <a:lightRig rig="threePt" dir="t"/>
              </a:scene3d>
              <a:sp3d extrusionH="222250">
                <a:extrusionClr>
                  <a:schemeClr val="bg1">
                    <a:lumMod val="50000"/>
                  </a:schemeClr>
                </a:extrusionClr>
                <a:contourClr>
                  <a:schemeClr val="bg1">
                    <a:lumMod val="50000"/>
                  </a:schemeClr>
                </a:contourClr>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 4"/>
              <p:cNvSpPr/>
              <p:nvPr/>
            </p:nvSpPr>
            <p:spPr>
              <a:xfrm>
                <a:off x="3293860" y="2351869"/>
                <a:ext cx="1337250" cy="1149712"/>
              </a:xfrm>
              <a:prstGeom prst="rect">
                <a:avLst/>
              </a:prstGeom>
            </p:spPr>
            <p:style>
              <a:lnRef idx="0">
                <a:scrgbClr r="0" g="0" b="0"/>
              </a:lnRef>
              <a:fillRef idx="0">
                <a:scrgbClr r="0" g="0" b="0"/>
              </a:fillRef>
              <a:effectRef idx="0">
                <a:scrgbClr r="0" g="0" b="0"/>
              </a:effectRef>
              <a:fontRef idx="minor">
                <a:schemeClr val="lt1"/>
              </a:fontRef>
            </p:style>
            <p:txBody>
              <a:bodyPr lIns="53340" tIns="53340" rIns="53340" bIns="53340" anchor="ctr"/>
              <a:lstStyle/>
              <a:p>
                <a:pPr algn="ctr" defTabSz="1866900">
                  <a:lnSpc>
                    <a:spcPct val="90000"/>
                  </a:lnSpc>
                  <a:spcAft>
                    <a:spcPct val="35000"/>
                  </a:spcAft>
                  <a:defRPr/>
                </a:pPr>
                <a:endParaRPr lang="en-US" sz="4200">
                  <a:solidFill>
                    <a:srgbClr val="FFFFFF"/>
                  </a:solidFill>
                  <a:latin typeface="Calibri" charset="0"/>
                  <a:ea typeface="ＭＳ Ｐゴシック" charset="0"/>
                  <a:cs typeface="ＭＳ Ｐゴシック" charset="0"/>
                </a:endParaRPr>
              </a:p>
            </p:txBody>
          </p:sp>
        </p:grpSp>
        <p:sp>
          <p:nvSpPr>
            <p:cNvPr id="147" name="Rounded Rectangle 146"/>
            <p:cNvSpPr/>
            <p:nvPr/>
          </p:nvSpPr>
          <p:spPr bwMode="auto">
            <a:xfrm rot="419770" flipV="1">
              <a:off x="3678200" y="4051607"/>
              <a:ext cx="241275" cy="347730"/>
            </a:xfrm>
            <a:prstGeom prst="roundRect">
              <a:avLst>
                <a:gd name="adj" fmla="val 50000"/>
              </a:avLst>
            </a:prstGeom>
            <a:gradFill flip="none" rotWithShape="1">
              <a:gsLst>
                <a:gs pos="0">
                  <a:schemeClr val="tx1">
                    <a:lumMod val="75000"/>
                    <a:lumOff val="25000"/>
                    <a:alpha val="48000"/>
                  </a:schemeClr>
                </a:gs>
                <a:gs pos="71000">
                  <a:srgbClr val="FFFFFF">
                    <a:alpha val="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48" name="Rounded Rectangle 147"/>
            <p:cNvSpPr/>
            <p:nvPr/>
          </p:nvSpPr>
          <p:spPr bwMode="auto">
            <a:xfrm rot="21180230" flipH="1" flipV="1">
              <a:off x="4294086" y="2532078"/>
              <a:ext cx="241275" cy="347729"/>
            </a:xfrm>
            <a:prstGeom prst="roundRect">
              <a:avLst>
                <a:gd name="adj" fmla="val 50000"/>
              </a:avLst>
            </a:prstGeom>
            <a:gradFill flip="none" rotWithShape="1">
              <a:gsLst>
                <a:gs pos="0">
                  <a:schemeClr val="tx1">
                    <a:lumMod val="75000"/>
                    <a:lumOff val="25000"/>
                    <a:alpha val="48000"/>
                  </a:schemeClr>
                </a:gs>
                <a:gs pos="71000">
                  <a:srgbClr val="FFFFFF">
                    <a:alpha val="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nvGrpSpPr>
            <p:cNvPr id="25623" name="Group 38"/>
            <p:cNvGrpSpPr>
              <a:grpSpLocks/>
            </p:cNvGrpSpPr>
            <p:nvPr/>
          </p:nvGrpSpPr>
          <p:grpSpPr bwMode="auto">
            <a:xfrm rot="-490176">
              <a:off x="2864030" y="2272597"/>
              <a:ext cx="1619982" cy="1816275"/>
              <a:chOff x="2650446" y="585186"/>
              <a:chExt cx="2261377" cy="2535009"/>
            </a:xfrm>
          </p:grpSpPr>
          <p:sp>
            <p:nvSpPr>
              <p:cNvPr id="43" name="Oval 42"/>
              <p:cNvSpPr/>
              <p:nvPr/>
            </p:nvSpPr>
            <p:spPr bwMode="auto">
              <a:xfrm rot="1952138">
                <a:off x="4053573" y="584774"/>
                <a:ext cx="545088" cy="545168"/>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4" name="Rounded Rectangle 43"/>
              <p:cNvSpPr/>
              <p:nvPr/>
            </p:nvSpPr>
            <p:spPr bwMode="auto">
              <a:xfrm rot="4299983" flipH="1">
                <a:off x="3493299" y="877263"/>
                <a:ext cx="245990" cy="1039212"/>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5" name="Rounded Rectangle 44"/>
              <p:cNvSpPr/>
              <p:nvPr/>
            </p:nvSpPr>
            <p:spPr bwMode="auto">
              <a:xfrm rot="1952138">
                <a:off x="3669462" y="1085734"/>
                <a:ext cx="332371" cy="1074822"/>
              </a:xfrm>
              <a:prstGeom prst="roundRect">
                <a:avLst>
                  <a:gd name="adj" fmla="val 41057"/>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nvGrpSpPr>
              <p:cNvPr id="25649" name="Group 250"/>
              <p:cNvGrpSpPr>
                <a:grpSpLocks/>
              </p:cNvGrpSpPr>
              <p:nvPr/>
            </p:nvGrpSpPr>
            <p:grpSpPr bwMode="auto">
              <a:xfrm rot="878761">
                <a:off x="3258433" y="2008346"/>
                <a:ext cx="777427" cy="1084593"/>
                <a:chOff x="1133760" y="3618564"/>
                <a:chExt cx="815222" cy="1137231"/>
              </a:xfrm>
            </p:grpSpPr>
            <p:sp>
              <p:nvSpPr>
                <p:cNvPr id="62" name="Rounded Rectangle 61"/>
                <p:cNvSpPr/>
                <p:nvPr/>
              </p:nvSpPr>
              <p:spPr>
                <a:xfrm rot="7260207" flipV="1">
                  <a:off x="1394692" y="3346492"/>
                  <a:ext cx="283490" cy="822528"/>
                </a:xfrm>
                <a:prstGeom prst="roundRect">
                  <a:avLst>
                    <a:gd name="adj" fmla="val 50000"/>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3" name="Rounded Rectangle 62"/>
                <p:cNvSpPr/>
                <p:nvPr/>
              </p:nvSpPr>
              <p:spPr>
                <a:xfrm rot="31185" flipV="1">
                  <a:off x="1628102" y="3789932"/>
                  <a:ext cx="292764" cy="957358"/>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sp>
            <p:nvSpPr>
              <p:cNvPr id="47" name="Oval 46"/>
              <p:cNvSpPr/>
              <p:nvPr/>
            </p:nvSpPr>
            <p:spPr bwMode="auto">
              <a:xfrm rot="1952138">
                <a:off x="4123378" y="624582"/>
                <a:ext cx="553951" cy="554032"/>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8" name="Rounded Rectangle 47"/>
              <p:cNvSpPr/>
              <p:nvPr/>
            </p:nvSpPr>
            <p:spPr bwMode="auto">
              <a:xfrm rot="4299983" flipH="1">
                <a:off x="3550285" y="918138"/>
                <a:ext cx="248206" cy="1052507"/>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9" name="Rounded Rectangle 48"/>
              <p:cNvSpPr/>
              <p:nvPr/>
            </p:nvSpPr>
            <p:spPr bwMode="auto">
              <a:xfrm rot="1952138">
                <a:off x="3727525" y="1137051"/>
                <a:ext cx="336802" cy="1099200"/>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nvGrpSpPr>
              <p:cNvPr id="25653" name="Group 249"/>
              <p:cNvGrpSpPr>
                <a:grpSpLocks/>
              </p:cNvGrpSpPr>
              <p:nvPr/>
            </p:nvGrpSpPr>
            <p:grpSpPr bwMode="auto">
              <a:xfrm rot="-496620">
                <a:off x="4180148" y="1175335"/>
                <a:ext cx="731675" cy="705981"/>
                <a:chOff x="1342023" y="2622287"/>
                <a:chExt cx="754794" cy="728233"/>
              </a:xfrm>
            </p:grpSpPr>
            <p:sp>
              <p:nvSpPr>
                <p:cNvPr id="60" name="Rounded Rectangle 59"/>
                <p:cNvSpPr/>
                <p:nvPr/>
              </p:nvSpPr>
              <p:spPr>
                <a:xfrm rot="19770978">
                  <a:off x="1341956" y="2615118"/>
                  <a:ext cx="276585" cy="720084"/>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61" name="Rounded Rectangle 60"/>
                <p:cNvSpPr/>
                <p:nvPr/>
              </p:nvSpPr>
              <p:spPr>
                <a:xfrm rot="5400000">
                  <a:off x="1625409" y="2842479"/>
                  <a:ext cx="283461" cy="646888"/>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nvGrpSpPr>
              <p:cNvPr id="25654" name="Group 250"/>
              <p:cNvGrpSpPr>
                <a:grpSpLocks/>
              </p:cNvGrpSpPr>
              <p:nvPr/>
            </p:nvGrpSpPr>
            <p:grpSpPr bwMode="auto">
              <a:xfrm rot="878761">
                <a:off x="3320775" y="2071750"/>
                <a:ext cx="790231" cy="1048445"/>
                <a:chOff x="1134103" y="3618098"/>
                <a:chExt cx="815201" cy="1081491"/>
              </a:xfrm>
            </p:grpSpPr>
            <p:sp>
              <p:nvSpPr>
                <p:cNvPr id="58" name="Rounded Rectangle 57"/>
                <p:cNvSpPr/>
                <p:nvPr/>
              </p:nvSpPr>
              <p:spPr>
                <a:xfrm rot="7260207" flipV="1">
                  <a:off x="1385706" y="3342440"/>
                  <a:ext cx="283462" cy="809181"/>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59" name="Rounded Rectangle 58"/>
                <p:cNvSpPr/>
                <p:nvPr/>
              </p:nvSpPr>
              <p:spPr>
                <a:xfrm rot="31185" flipV="1">
                  <a:off x="1612945" y="3775412"/>
                  <a:ext cx="272013" cy="90753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nvGrpSpPr>
              <p:cNvPr id="25655" name="Group 250"/>
              <p:cNvGrpSpPr>
                <a:grpSpLocks/>
              </p:cNvGrpSpPr>
              <p:nvPr/>
            </p:nvGrpSpPr>
            <p:grpSpPr bwMode="auto">
              <a:xfrm rot="5863856">
                <a:off x="2707159" y="1672842"/>
                <a:ext cx="779139" cy="892565"/>
                <a:chOff x="1126952" y="3634714"/>
                <a:chExt cx="817017" cy="935883"/>
              </a:xfrm>
            </p:grpSpPr>
            <p:sp>
              <p:nvSpPr>
                <p:cNvPr id="56" name="Rounded Rectangle 55"/>
                <p:cNvSpPr/>
                <p:nvPr/>
              </p:nvSpPr>
              <p:spPr>
                <a:xfrm rot="7260207" flipV="1">
                  <a:off x="1375501" y="3368729"/>
                  <a:ext cx="283448" cy="815678"/>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57" name="Rounded Rectangle 56"/>
                <p:cNvSpPr/>
                <p:nvPr/>
              </p:nvSpPr>
              <p:spPr>
                <a:xfrm rot="31185" flipV="1">
                  <a:off x="1617462" y="3813282"/>
                  <a:ext cx="283512" cy="757409"/>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nvGrpSpPr>
              <p:cNvPr id="25656" name="Group 250"/>
              <p:cNvGrpSpPr>
                <a:grpSpLocks/>
              </p:cNvGrpSpPr>
              <p:nvPr/>
            </p:nvGrpSpPr>
            <p:grpSpPr bwMode="auto">
              <a:xfrm rot="5859757">
                <a:off x="2737332" y="1588157"/>
                <a:ext cx="951063" cy="930181"/>
                <a:chOff x="969994" y="3601140"/>
                <a:chExt cx="981115" cy="959501"/>
              </a:xfrm>
            </p:grpSpPr>
            <p:sp>
              <p:nvSpPr>
                <p:cNvPr id="54" name="Rounded Rectangle 53"/>
                <p:cNvSpPr/>
                <p:nvPr/>
              </p:nvSpPr>
              <p:spPr>
                <a:xfrm rot="7260207" flipV="1">
                  <a:off x="1314856" y="3257517"/>
                  <a:ext cx="265135" cy="971616"/>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55" name="Rounded Rectangle 54"/>
                <p:cNvSpPr/>
                <p:nvPr/>
              </p:nvSpPr>
              <p:spPr>
                <a:xfrm rot="31185" flipV="1">
                  <a:off x="1629808" y="3810198"/>
                  <a:ext cx="281198" cy="75883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grpSp>
          <p:nvGrpSpPr>
            <p:cNvPr id="25624" name="Group 38"/>
            <p:cNvGrpSpPr>
              <a:grpSpLocks/>
            </p:cNvGrpSpPr>
            <p:nvPr/>
          </p:nvGrpSpPr>
          <p:grpSpPr bwMode="auto">
            <a:xfrm rot="490176" flipH="1">
              <a:off x="3704203" y="717216"/>
              <a:ext cx="1646430" cy="1845927"/>
              <a:chOff x="2650446" y="585186"/>
              <a:chExt cx="2261377" cy="2535009"/>
            </a:xfrm>
          </p:grpSpPr>
          <p:sp>
            <p:nvSpPr>
              <p:cNvPr id="109" name="Oval 108"/>
              <p:cNvSpPr/>
              <p:nvPr/>
            </p:nvSpPr>
            <p:spPr bwMode="auto">
              <a:xfrm rot="1952138">
                <a:off x="4064368" y="577682"/>
                <a:ext cx="545053" cy="545133"/>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10" name="Rounded Rectangle 109"/>
              <p:cNvSpPr/>
              <p:nvPr/>
            </p:nvSpPr>
            <p:spPr bwMode="auto">
              <a:xfrm rot="4299983" flipH="1">
                <a:off x="3503996" y="881646"/>
                <a:ext cx="248581" cy="1033420"/>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11" name="Rounded Rectangle 110"/>
              <p:cNvSpPr/>
              <p:nvPr/>
            </p:nvSpPr>
            <p:spPr bwMode="auto">
              <a:xfrm rot="1952138">
                <a:off x="3678416" y="1086845"/>
                <a:ext cx="331392" cy="1083723"/>
              </a:xfrm>
              <a:prstGeom prst="roundRect">
                <a:avLst>
                  <a:gd name="adj" fmla="val 41057"/>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nvGrpSpPr>
              <p:cNvPr id="25628" name="Group 250"/>
              <p:cNvGrpSpPr>
                <a:grpSpLocks/>
              </p:cNvGrpSpPr>
              <p:nvPr/>
            </p:nvGrpSpPr>
            <p:grpSpPr bwMode="auto">
              <a:xfrm rot="878761">
                <a:off x="3258433" y="2008346"/>
                <a:ext cx="777427" cy="1084593"/>
                <a:chOff x="1133760" y="3618564"/>
                <a:chExt cx="815222" cy="1137231"/>
              </a:xfrm>
            </p:grpSpPr>
            <p:sp>
              <p:nvSpPr>
                <p:cNvPr id="128" name="Rounded Rectangle 127"/>
                <p:cNvSpPr/>
                <p:nvPr/>
              </p:nvSpPr>
              <p:spPr>
                <a:xfrm rot="7260207" flipV="1">
                  <a:off x="1414166" y="3340599"/>
                  <a:ext cx="283508" cy="820748"/>
                </a:xfrm>
                <a:prstGeom prst="roundRect">
                  <a:avLst>
                    <a:gd name="adj" fmla="val 50000"/>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29" name="Rounded Rectangle 128"/>
                <p:cNvSpPr/>
                <p:nvPr/>
              </p:nvSpPr>
              <p:spPr>
                <a:xfrm rot="31185" flipV="1">
                  <a:off x="1643724" y="3780418"/>
                  <a:ext cx="292634" cy="964843"/>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sp>
            <p:nvSpPr>
              <p:cNvPr id="113" name="Oval 112"/>
              <p:cNvSpPr/>
              <p:nvPr/>
            </p:nvSpPr>
            <p:spPr bwMode="auto">
              <a:xfrm rot="1952138">
                <a:off x="4128271" y="618380"/>
                <a:ext cx="553773" cy="556035"/>
              </a:xfrm>
              <a:prstGeom prst="ellipse">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14" name="Rounded Rectangle 113"/>
              <p:cNvSpPr/>
              <p:nvPr/>
            </p:nvSpPr>
            <p:spPr bwMode="auto">
              <a:xfrm rot="4299983" flipH="1">
                <a:off x="3556981" y="923670"/>
                <a:ext cx="250762" cy="1055222"/>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15" name="Rounded Rectangle 114"/>
              <p:cNvSpPr/>
              <p:nvPr/>
            </p:nvSpPr>
            <p:spPr bwMode="auto">
              <a:xfrm rot="1952138">
                <a:off x="3736464" y="1131018"/>
                <a:ext cx="337932" cy="1107710"/>
              </a:xfrm>
              <a:prstGeom prst="roundRect">
                <a:avLst>
                  <a:gd name="adj" fmla="val 41057"/>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nvGrpSpPr>
              <p:cNvPr id="25632" name="Group 249"/>
              <p:cNvGrpSpPr>
                <a:grpSpLocks/>
              </p:cNvGrpSpPr>
              <p:nvPr/>
            </p:nvGrpSpPr>
            <p:grpSpPr bwMode="auto">
              <a:xfrm rot="-496620">
                <a:off x="4180148" y="1175335"/>
                <a:ext cx="731675" cy="705981"/>
                <a:chOff x="1342023" y="2622287"/>
                <a:chExt cx="754794" cy="728233"/>
              </a:xfrm>
            </p:grpSpPr>
            <p:sp>
              <p:nvSpPr>
                <p:cNvPr id="126" name="Rounded Rectangle 125"/>
                <p:cNvSpPr/>
                <p:nvPr/>
              </p:nvSpPr>
              <p:spPr>
                <a:xfrm rot="19770978">
                  <a:off x="1350440" y="2616306"/>
                  <a:ext cx="281138" cy="72876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27" name="Rounded Rectangle 126"/>
                <p:cNvSpPr/>
                <p:nvPr/>
              </p:nvSpPr>
              <p:spPr>
                <a:xfrm rot="5400000">
                  <a:off x="1648922" y="2853480"/>
                  <a:ext cx="285655" cy="647741"/>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nvGrpSpPr>
              <p:cNvPr id="25633" name="Group 250"/>
              <p:cNvGrpSpPr>
                <a:grpSpLocks/>
              </p:cNvGrpSpPr>
              <p:nvPr/>
            </p:nvGrpSpPr>
            <p:grpSpPr bwMode="auto">
              <a:xfrm rot="878761">
                <a:off x="3320775" y="2071750"/>
                <a:ext cx="790231" cy="1048445"/>
                <a:chOff x="1134103" y="3618098"/>
                <a:chExt cx="815201" cy="1081491"/>
              </a:xfrm>
            </p:grpSpPr>
            <p:sp>
              <p:nvSpPr>
                <p:cNvPr id="124" name="Rounded Rectangle 123"/>
                <p:cNvSpPr/>
                <p:nvPr/>
              </p:nvSpPr>
              <p:spPr>
                <a:xfrm rot="7260207" flipV="1">
                  <a:off x="1408382" y="3343455"/>
                  <a:ext cx="283407" cy="814175"/>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25" name="Rounded Rectangle 124"/>
                <p:cNvSpPr/>
                <p:nvPr/>
              </p:nvSpPr>
              <p:spPr>
                <a:xfrm rot="31185" flipV="1">
                  <a:off x="1635461" y="3780138"/>
                  <a:ext cx="276639" cy="910951"/>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nvGrpSpPr>
              <p:cNvPr id="25634" name="Group 250"/>
              <p:cNvGrpSpPr>
                <a:grpSpLocks/>
              </p:cNvGrpSpPr>
              <p:nvPr/>
            </p:nvGrpSpPr>
            <p:grpSpPr bwMode="auto">
              <a:xfrm rot="5863856">
                <a:off x="2707159" y="1672842"/>
                <a:ext cx="779139" cy="892565"/>
                <a:chOff x="1126952" y="3634714"/>
                <a:chExt cx="817017" cy="935883"/>
              </a:xfrm>
            </p:grpSpPr>
            <p:sp>
              <p:nvSpPr>
                <p:cNvPr id="122" name="Rounded Rectangle 121"/>
                <p:cNvSpPr/>
                <p:nvPr/>
              </p:nvSpPr>
              <p:spPr>
                <a:xfrm rot="7260207" flipV="1">
                  <a:off x="1382932" y="3360977"/>
                  <a:ext cx="285752" cy="816294"/>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23" name="Rounded Rectangle 122"/>
                <p:cNvSpPr/>
                <p:nvPr/>
              </p:nvSpPr>
              <p:spPr>
                <a:xfrm rot="31185" flipV="1">
                  <a:off x="1628937" y="3804158"/>
                  <a:ext cx="283531" cy="765817"/>
                </a:xfrm>
                <a:prstGeom prst="roundRect">
                  <a:avLst>
                    <a:gd name="adj" fmla="val 50000"/>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nvGrpSpPr>
              <p:cNvPr id="25635" name="Group 250"/>
              <p:cNvGrpSpPr>
                <a:grpSpLocks/>
              </p:cNvGrpSpPr>
              <p:nvPr/>
            </p:nvGrpSpPr>
            <p:grpSpPr bwMode="auto">
              <a:xfrm rot="5859757">
                <a:off x="2737332" y="1588157"/>
                <a:ext cx="951063" cy="930181"/>
                <a:chOff x="969994" y="3601140"/>
                <a:chExt cx="981115" cy="959501"/>
              </a:xfrm>
            </p:grpSpPr>
            <p:sp>
              <p:nvSpPr>
                <p:cNvPr id="120" name="Rounded Rectangle 119"/>
                <p:cNvSpPr/>
                <p:nvPr/>
              </p:nvSpPr>
              <p:spPr>
                <a:xfrm rot="7260207" flipV="1">
                  <a:off x="1327938" y="3230828"/>
                  <a:ext cx="265374" cy="989750"/>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21" name="Rounded Rectangle 120"/>
                <p:cNvSpPr/>
                <p:nvPr/>
              </p:nvSpPr>
              <p:spPr>
                <a:xfrm rot="31185" flipV="1">
                  <a:off x="1638896" y="3791512"/>
                  <a:ext cx="281178" cy="760139"/>
                </a:xfrm>
                <a:prstGeom prst="roundRect">
                  <a:avLst>
                    <a:gd name="adj" fmla="val 5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grpSp>
        </p:grpSp>
      </p:grpSp>
      <p:pic>
        <p:nvPicPr>
          <p:cNvPr id="86" name="Picture 85"/>
          <p:cNvPicPr>
            <a:picLocks noChangeAspect="1"/>
          </p:cNvPicPr>
          <p:nvPr/>
        </p:nvPicPr>
        <p:blipFill rotWithShape="1">
          <a:blip r:embed="rId2"/>
          <a:srcRect l="12772" r="6966"/>
          <a:stretch/>
        </p:blipFill>
        <p:spPr>
          <a:xfrm>
            <a:off x="8158120" y="6458571"/>
            <a:ext cx="985880" cy="344142"/>
          </a:xfrm>
          <a:prstGeom prst="rect">
            <a:avLst/>
          </a:prstGeom>
        </p:spPr>
      </p:pic>
      <p:sp>
        <p:nvSpPr>
          <p:cNvPr id="2" name="Rectangle 1"/>
          <p:cNvSpPr/>
          <p:nvPr/>
        </p:nvSpPr>
        <p:spPr>
          <a:xfrm>
            <a:off x="6175375" y="5239541"/>
            <a:ext cx="4572000" cy="1292662"/>
          </a:xfrm>
          <a:prstGeom prst="rect">
            <a:avLst/>
          </a:prstGeom>
        </p:spPr>
        <p:txBody>
          <a:bodyPr>
            <a:spAutoFit/>
          </a:bodyPr>
          <a:lstStyle/>
          <a:p>
            <a:r>
              <a:rPr lang="es-MX" sz="1300" b="1" dirty="0" smtClean="0">
                <a:latin typeface="Calibri" charset="0"/>
              </a:rPr>
              <a:t>Acreditación, evaluación y certificación</a:t>
            </a:r>
            <a:endParaRPr lang="es-MX" sz="1300" b="1" dirty="0">
              <a:latin typeface="Calibri" charset="0"/>
            </a:endParaRPr>
          </a:p>
          <a:p>
            <a:r>
              <a:rPr lang="es-MX" sz="1300" b="1" dirty="0" smtClean="0">
                <a:latin typeface="Calibri" charset="0"/>
              </a:rPr>
              <a:t>Liderazgo efectivo y ejemplar</a:t>
            </a:r>
            <a:endParaRPr lang="es-MX" sz="1300" b="1" dirty="0">
              <a:latin typeface="Calibri" charset="0"/>
            </a:endParaRPr>
          </a:p>
          <a:p>
            <a:r>
              <a:rPr lang="es-MX" sz="1300" b="1" dirty="0">
                <a:latin typeface="Calibri" charset="0"/>
              </a:rPr>
              <a:t>Pensamiento </a:t>
            </a:r>
            <a:r>
              <a:rPr lang="es-MX" sz="1300" b="1" dirty="0" smtClean="0">
                <a:latin typeface="Calibri" charset="0"/>
              </a:rPr>
              <a:t>estratégico</a:t>
            </a:r>
            <a:endParaRPr lang="es-MX" sz="1300" b="1" dirty="0">
              <a:latin typeface="Calibri" charset="0"/>
            </a:endParaRPr>
          </a:p>
          <a:p>
            <a:r>
              <a:rPr lang="es-MX" sz="1300" b="1" dirty="0" smtClean="0">
                <a:latin typeface="Calibri" charset="0"/>
              </a:rPr>
              <a:t>Cambio </a:t>
            </a:r>
            <a:r>
              <a:rPr lang="es-MX" sz="1300" b="1" dirty="0">
                <a:latin typeface="Calibri" charset="0"/>
              </a:rPr>
              <a:t>y desarrollo </a:t>
            </a:r>
            <a:r>
              <a:rPr lang="es-MX" sz="1300" b="1" dirty="0" smtClean="0">
                <a:latin typeface="Calibri" charset="0"/>
              </a:rPr>
              <a:t>organizacional</a:t>
            </a:r>
          </a:p>
          <a:p>
            <a:r>
              <a:rPr lang="es-MX" sz="1300" b="1" dirty="0" smtClean="0">
                <a:latin typeface="Calibri" charset="0"/>
              </a:rPr>
              <a:t>Insumos, Procesos</a:t>
            </a:r>
            <a:r>
              <a:rPr lang="es-MX" sz="1300" b="1" dirty="0">
                <a:latin typeface="Calibri" charset="0"/>
              </a:rPr>
              <a:t> </a:t>
            </a:r>
            <a:r>
              <a:rPr lang="es-MX" sz="1300" b="1" dirty="0" smtClean="0">
                <a:latin typeface="Calibri" charset="0"/>
              </a:rPr>
              <a:t>y resultados </a:t>
            </a:r>
          </a:p>
          <a:p>
            <a:r>
              <a:rPr lang="es-MX" sz="1300" b="1" dirty="0" smtClean="0">
                <a:latin typeface="Calibri" charset="0"/>
              </a:rPr>
              <a:t>Transparencia</a:t>
            </a:r>
            <a:endParaRPr lang="es-MX" sz="1300" b="1" dirty="0">
              <a:latin typeface="Calibri" charset="0"/>
            </a:endParaRPr>
          </a:p>
        </p:txBody>
      </p:sp>
    </p:spTree>
    <p:extLst>
      <p:ext uri="{BB962C8B-B14F-4D97-AF65-F5344CB8AC3E}">
        <p14:creationId xmlns:p14="http://schemas.microsoft.com/office/powerpoint/2010/main" val="40080001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 </a:t>
            </a:r>
            <a:r>
              <a:rPr lang="en-US" dirty="0" err="1" smtClean="0"/>
              <a:t>opinión</a:t>
            </a:r>
            <a:r>
              <a:rPr lang="en-US" dirty="0" smtClean="0"/>
              <a:t> </a:t>
            </a:r>
            <a:r>
              <a:rPr lang="en-US" dirty="0" err="1" smtClean="0"/>
              <a:t>es</a:t>
            </a:r>
            <a:r>
              <a:rPr lang="en-US" dirty="0" smtClean="0"/>
              <a:t> </a:t>
            </a:r>
            <a:r>
              <a:rPr lang="en-US" dirty="0" err="1" smtClean="0"/>
              <a:t>importante</a:t>
            </a:r>
            <a:endParaRPr lang="en-US" dirty="0"/>
          </a:p>
        </p:txBody>
      </p:sp>
      <p:sp>
        <p:nvSpPr>
          <p:cNvPr id="3" name="Content Placeholder 2"/>
          <p:cNvSpPr>
            <a:spLocks noGrp="1"/>
          </p:cNvSpPr>
          <p:nvPr>
            <p:ph idx="1"/>
          </p:nvPr>
        </p:nvSpPr>
        <p:spPr/>
        <p:txBody>
          <a:bodyPr/>
          <a:lstStyle/>
          <a:p>
            <a:r>
              <a:rPr lang="en-US" dirty="0" err="1" smtClean="0"/>
              <a:t>Qué</a:t>
            </a:r>
            <a:r>
              <a:rPr lang="en-US" dirty="0" smtClean="0"/>
              <a:t> le </a:t>
            </a:r>
            <a:r>
              <a:rPr lang="en-US" dirty="0" err="1" smtClean="0"/>
              <a:t>pareció</a:t>
            </a:r>
            <a:r>
              <a:rPr lang="en-US" dirty="0" smtClean="0"/>
              <a:t> el </a:t>
            </a:r>
            <a:r>
              <a:rPr lang="en-US" dirty="0" err="1" smtClean="0"/>
              <a:t>evento</a:t>
            </a:r>
            <a:r>
              <a:rPr lang="en-US" dirty="0" smtClean="0"/>
              <a:t>?</a:t>
            </a:r>
          </a:p>
          <a:p>
            <a:r>
              <a:rPr lang="en-US" dirty="0" err="1" smtClean="0"/>
              <a:t>Tiene</a:t>
            </a:r>
            <a:r>
              <a:rPr lang="en-US" dirty="0" smtClean="0"/>
              <a:t> </a:t>
            </a:r>
            <a:r>
              <a:rPr lang="en-US" dirty="0" err="1" smtClean="0"/>
              <a:t>alguna</a:t>
            </a:r>
            <a:r>
              <a:rPr lang="en-US" dirty="0" smtClean="0"/>
              <a:t> </a:t>
            </a:r>
            <a:r>
              <a:rPr lang="en-US" dirty="0" err="1" smtClean="0"/>
              <a:t>queja</a:t>
            </a:r>
            <a:r>
              <a:rPr lang="en-US" dirty="0" smtClean="0"/>
              <a:t>?</a:t>
            </a:r>
          </a:p>
          <a:p>
            <a:r>
              <a:rPr lang="en-US" dirty="0" err="1" smtClean="0"/>
              <a:t>Envienos</a:t>
            </a:r>
            <a:r>
              <a:rPr lang="en-US" dirty="0" smtClean="0"/>
              <a:t> </a:t>
            </a:r>
            <a:r>
              <a:rPr lang="en-US" dirty="0" err="1" smtClean="0"/>
              <a:t>su</a:t>
            </a:r>
            <a:r>
              <a:rPr lang="en-US" dirty="0" smtClean="0"/>
              <a:t> </a:t>
            </a:r>
            <a:r>
              <a:rPr lang="en-US" dirty="0" err="1" smtClean="0"/>
              <a:t>opinión</a:t>
            </a:r>
            <a:r>
              <a:rPr lang="en-US" dirty="0" smtClean="0"/>
              <a:t> al </a:t>
            </a:r>
            <a:r>
              <a:rPr lang="en-US" dirty="0" err="1" smtClean="0"/>
              <a:t>correo</a:t>
            </a:r>
            <a:endParaRPr lang="en-US" dirty="0" smtClean="0"/>
          </a:p>
          <a:p>
            <a:pPr marL="0" indent="0">
              <a:buNone/>
            </a:pPr>
            <a:r>
              <a:rPr lang="en-US" dirty="0">
                <a:hlinkClick r:id="rId2"/>
              </a:rPr>
              <a:t>comeaaevaluadores@gmail.com</a:t>
            </a:r>
            <a:endParaRPr lang="en-US" dirty="0"/>
          </a:p>
          <a:p>
            <a:endParaRPr lang="en-US" dirty="0" smtClean="0"/>
          </a:p>
        </p:txBody>
      </p:sp>
    </p:spTree>
    <p:extLst>
      <p:ext uri="{BB962C8B-B14F-4D97-AF65-F5344CB8AC3E}">
        <p14:creationId xmlns:p14="http://schemas.microsoft.com/office/powerpoint/2010/main" val="333903365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Nos</a:t>
            </a:r>
            <a:r>
              <a:rPr lang="en-US" dirty="0" smtClean="0"/>
              <a:t> </a:t>
            </a:r>
            <a:r>
              <a:rPr lang="en-US" dirty="0" err="1" smtClean="0"/>
              <a:t>vemos</a:t>
            </a:r>
            <a:r>
              <a:rPr lang="en-US" dirty="0" smtClean="0"/>
              <a:t> en dos </a:t>
            </a:r>
            <a:r>
              <a:rPr lang="en-US" dirty="0" err="1" smtClean="0"/>
              <a:t>años</a:t>
            </a: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r>
              <a:rPr lang="en-US" sz="3200" dirty="0" err="1" smtClean="0"/>
              <a:t>Reunión</a:t>
            </a:r>
            <a:r>
              <a:rPr lang="en-US" sz="3200" dirty="0" smtClean="0"/>
              <a:t> de </a:t>
            </a:r>
            <a:r>
              <a:rPr lang="en-US" sz="3200" dirty="0" err="1" smtClean="0"/>
              <a:t>seguimiento</a:t>
            </a:r>
            <a:endParaRPr lang="en-US" sz="3200" dirty="0" smtClean="0"/>
          </a:p>
          <a:p>
            <a:r>
              <a:rPr lang="en-US" sz="3200" dirty="0" err="1" smtClean="0"/>
              <a:t>Reconocimiento</a:t>
            </a:r>
            <a:r>
              <a:rPr lang="en-US" sz="3200" dirty="0" smtClean="0"/>
              <a:t> a </a:t>
            </a:r>
            <a:r>
              <a:rPr lang="en-US" sz="3200" dirty="0" err="1" smtClean="0"/>
              <a:t>evaluadores</a:t>
            </a:r>
            <a:r>
              <a:rPr lang="en-US" sz="3200" dirty="0" smtClean="0"/>
              <a:t>, </a:t>
            </a:r>
            <a:r>
              <a:rPr lang="en-US" sz="3200" dirty="0" err="1"/>
              <a:t>I</a:t>
            </a:r>
            <a:r>
              <a:rPr lang="en-US" sz="3200" dirty="0" err="1" smtClean="0"/>
              <a:t>nstituciones</a:t>
            </a:r>
            <a:r>
              <a:rPr lang="en-US" sz="3200" dirty="0" smtClean="0"/>
              <a:t> y </a:t>
            </a:r>
            <a:r>
              <a:rPr lang="en-US" sz="3200" dirty="0" err="1" smtClean="0"/>
              <a:t>Líderes</a:t>
            </a:r>
            <a:r>
              <a:rPr lang="en-US" sz="3200" dirty="0" smtClean="0"/>
              <a:t>.</a:t>
            </a:r>
          </a:p>
          <a:p>
            <a:r>
              <a:rPr lang="en-US" sz="3200" dirty="0" err="1" smtClean="0"/>
              <a:t>Reconocidos</a:t>
            </a:r>
            <a:r>
              <a:rPr lang="en-US" sz="3200" dirty="0" smtClean="0"/>
              <a:t> </a:t>
            </a:r>
            <a:r>
              <a:rPr lang="en-US" sz="3200" dirty="0" err="1" smtClean="0"/>
              <a:t>por</a:t>
            </a:r>
            <a:r>
              <a:rPr lang="en-US" sz="3200" dirty="0" smtClean="0"/>
              <a:t> COPAES en </a:t>
            </a:r>
            <a:r>
              <a:rPr lang="en-US" sz="3200" dirty="0" err="1" smtClean="0"/>
              <a:t>ceremonia</a:t>
            </a:r>
            <a:r>
              <a:rPr lang="en-US" sz="3200" dirty="0" smtClean="0"/>
              <a:t> especial.</a:t>
            </a:r>
          </a:p>
          <a:p>
            <a:r>
              <a:rPr lang="en-US" sz="3200" dirty="0" err="1" smtClean="0"/>
              <a:t>Casos</a:t>
            </a:r>
            <a:r>
              <a:rPr lang="en-US" sz="3200" dirty="0" smtClean="0"/>
              <a:t> de </a:t>
            </a:r>
            <a:r>
              <a:rPr lang="en-US" sz="3200" dirty="0" err="1" smtClean="0"/>
              <a:t>éxito</a:t>
            </a:r>
            <a:r>
              <a:rPr lang="en-US" sz="3200" dirty="0" smtClean="0"/>
              <a:t> </a:t>
            </a:r>
          </a:p>
          <a:p>
            <a:r>
              <a:rPr lang="en-US" sz="3200" dirty="0" err="1" smtClean="0"/>
              <a:t>Instrumentos</a:t>
            </a:r>
            <a:r>
              <a:rPr lang="en-US" sz="3200" dirty="0" smtClean="0"/>
              <a:t> de </a:t>
            </a:r>
            <a:r>
              <a:rPr lang="en-US" sz="3200" dirty="0" err="1" smtClean="0"/>
              <a:t>evaluación</a:t>
            </a:r>
            <a:endParaRPr lang="en-US" sz="3200" dirty="0"/>
          </a:p>
        </p:txBody>
      </p:sp>
    </p:spTree>
    <p:extLst>
      <p:ext uri="{BB962C8B-B14F-4D97-AF65-F5344CB8AC3E}">
        <p14:creationId xmlns:p14="http://schemas.microsoft.com/office/powerpoint/2010/main" val="298593450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Agradecimientos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Maria Teresa </a:t>
            </a:r>
            <a:r>
              <a:rPr lang="en-US" dirty="0" err="1" smtClean="0"/>
              <a:t>Mondaca</a:t>
            </a:r>
            <a:r>
              <a:rPr lang="en-US" dirty="0" smtClean="0"/>
              <a:t> </a:t>
            </a:r>
            <a:r>
              <a:rPr lang="en-US" dirty="0" err="1" smtClean="0"/>
              <a:t>Cota</a:t>
            </a:r>
            <a:endParaRPr lang="en-US" dirty="0" smtClean="0"/>
          </a:p>
          <a:p>
            <a:r>
              <a:rPr lang="es-ES_tradnl" dirty="0" smtClean="0"/>
              <a:t>Moisés </a:t>
            </a:r>
            <a:r>
              <a:rPr lang="es-ES_tradnl" dirty="0"/>
              <a:t>Basurto Sotelo </a:t>
            </a:r>
          </a:p>
          <a:p>
            <a:r>
              <a:rPr lang="es-ES_tradnl" dirty="0" err="1" smtClean="0"/>
              <a:t>Raciel</a:t>
            </a:r>
            <a:r>
              <a:rPr lang="es-ES_tradnl" dirty="0" smtClean="0"/>
              <a:t> </a:t>
            </a:r>
            <a:r>
              <a:rPr lang="es-ES_tradnl" dirty="0"/>
              <a:t>Hernández Hernández </a:t>
            </a:r>
            <a:endParaRPr lang="es-ES_tradnl" dirty="0" smtClean="0"/>
          </a:p>
          <a:p>
            <a:r>
              <a:rPr lang="es-ES_tradnl" dirty="0"/>
              <a:t>José Manuel Pinedo Espinoza</a:t>
            </a:r>
          </a:p>
          <a:p>
            <a:r>
              <a:rPr lang="es-ES_tradnl" dirty="0" smtClean="0"/>
              <a:t>Silvia </a:t>
            </a:r>
            <a:r>
              <a:rPr lang="es-ES_tradnl" dirty="0"/>
              <a:t>Amanda García </a:t>
            </a:r>
            <a:r>
              <a:rPr lang="es-ES_tradnl" dirty="0" smtClean="0"/>
              <a:t>Muñoz</a:t>
            </a:r>
          </a:p>
          <a:p>
            <a:r>
              <a:rPr lang="es-ES_tradnl" dirty="0" smtClean="0"/>
              <a:t>José </a:t>
            </a:r>
            <a:r>
              <a:rPr lang="es-ES_tradnl" dirty="0"/>
              <a:t>Luis Moreno </a:t>
            </a:r>
            <a:r>
              <a:rPr lang="es-ES_tradnl" dirty="0" smtClean="0"/>
              <a:t>Martínez </a:t>
            </a:r>
          </a:p>
          <a:p>
            <a:r>
              <a:rPr lang="es-ES_tradnl" dirty="0" smtClean="0"/>
              <a:t>Enrique </a:t>
            </a:r>
            <a:r>
              <a:rPr lang="es-ES_tradnl" dirty="0"/>
              <a:t>Aguirre López </a:t>
            </a:r>
            <a:endParaRPr lang="es-ES_tradnl" dirty="0" smtClean="0"/>
          </a:p>
          <a:p>
            <a:r>
              <a:rPr lang="es-ES_tradnl" dirty="0" smtClean="0"/>
              <a:t>Blanca </a:t>
            </a:r>
            <a:r>
              <a:rPr lang="es-ES_tradnl" dirty="0"/>
              <a:t>Elizabeth del la Peña </a:t>
            </a:r>
            <a:r>
              <a:rPr lang="es-ES_tradnl" dirty="0" smtClean="0"/>
              <a:t>Casas</a:t>
            </a:r>
          </a:p>
          <a:p>
            <a:r>
              <a:rPr lang="en-US" dirty="0"/>
              <a:t>Manuel </a:t>
            </a:r>
            <a:r>
              <a:rPr lang="en-US" dirty="0" err="1"/>
              <a:t>Soria</a:t>
            </a:r>
            <a:r>
              <a:rPr lang="en-US" dirty="0"/>
              <a:t> </a:t>
            </a:r>
            <a:r>
              <a:rPr lang="en-US" dirty="0" err="1"/>
              <a:t>Fregoso</a:t>
            </a:r>
            <a:endParaRPr lang="en-US" dirty="0"/>
          </a:p>
          <a:p>
            <a:r>
              <a:rPr lang="es-ES_tradnl" dirty="0" smtClean="0"/>
              <a:t>José </a:t>
            </a:r>
            <a:r>
              <a:rPr lang="es-ES_tradnl" dirty="0"/>
              <a:t>Manuel Cisneros </a:t>
            </a:r>
            <a:r>
              <a:rPr lang="es-ES_tradnl" dirty="0" smtClean="0"/>
              <a:t>Vázquez</a:t>
            </a:r>
          </a:p>
          <a:p>
            <a:r>
              <a:rPr lang="es-ES_tradnl" dirty="0" smtClean="0"/>
              <a:t>Víctor </a:t>
            </a:r>
            <a:r>
              <a:rPr lang="es-ES_tradnl" dirty="0"/>
              <a:t>Manuel Esparza </a:t>
            </a:r>
            <a:r>
              <a:rPr lang="es-ES_tradnl" dirty="0" smtClean="0"/>
              <a:t>García</a:t>
            </a:r>
          </a:p>
          <a:p>
            <a:r>
              <a:rPr lang="es-ES_tradnl" dirty="0" smtClean="0"/>
              <a:t>Alma </a:t>
            </a:r>
            <a:r>
              <a:rPr lang="es-ES_tradnl" dirty="0"/>
              <a:t>Delia Hernández </a:t>
            </a:r>
            <a:r>
              <a:rPr lang="es-ES_tradnl" dirty="0" smtClean="0"/>
              <a:t>Fuentes</a:t>
            </a:r>
          </a:p>
          <a:p>
            <a:r>
              <a:rPr lang="es-ES_tradnl" dirty="0"/>
              <a:t>Juan Roberto Guerrero Agama </a:t>
            </a:r>
            <a:endParaRPr lang="es-ES_tradnl" dirty="0" smtClean="0"/>
          </a:p>
          <a:p>
            <a:r>
              <a:rPr lang="es-ES_tradnl" dirty="0" smtClean="0"/>
              <a:t>Oscar Martínez Ramírez</a:t>
            </a:r>
          </a:p>
          <a:p>
            <a:r>
              <a:rPr lang="es-ES_tradnl" dirty="0" smtClean="0"/>
              <a:t>Guillermo </a:t>
            </a:r>
            <a:r>
              <a:rPr lang="es-ES_tradnl" dirty="0" err="1" smtClean="0"/>
              <a:t>Basante</a:t>
            </a:r>
            <a:r>
              <a:rPr lang="es-ES_tradnl" dirty="0" smtClean="0"/>
              <a:t> Butrón</a:t>
            </a:r>
          </a:p>
          <a:p>
            <a:r>
              <a:rPr lang="en-US" dirty="0"/>
              <a:t>Adrian Vega Escalante</a:t>
            </a:r>
          </a:p>
          <a:p>
            <a:endParaRPr lang="en-US" dirty="0"/>
          </a:p>
        </p:txBody>
      </p:sp>
      <p:sp>
        <p:nvSpPr>
          <p:cNvPr id="5" name="Content Placeholder 4"/>
          <p:cNvSpPr>
            <a:spLocks noGrp="1"/>
          </p:cNvSpPr>
          <p:nvPr>
            <p:ph sz="half" idx="2"/>
          </p:nvPr>
        </p:nvSpPr>
        <p:spPr/>
        <p:txBody>
          <a:bodyPr>
            <a:normAutofit fontScale="62500" lnSpcReduction="20000"/>
          </a:bodyPr>
          <a:lstStyle/>
          <a:p>
            <a:r>
              <a:rPr lang="en-US" dirty="0" err="1" smtClean="0"/>
              <a:t>Ing</a:t>
            </a:r>
            <a:r>
              <a:rPr lang="en-US" dirty="0"/>
              <a:t>. Eduardo Zedillo Ponce de León</a:t>
            </a:r>
          </a:p>
          <a:p>
            <a:r>
              <a:rPr lang="en-US" dirty="0" smtClean="0"/>
              <a:t>Nora </a:t>
            </a:r>
            <a:r>
              <a:rPr lang="en-US" dirty="0" err="1" smtClean="0"/>
              <a:t>López</a:t>
            </a:r>
            <a:r>
              <a:rPr lang="en-US" dirty="0" smtClean="0"/>
              <a:t> Franco</a:t>
            </a:r>
          </a:p>
          <a:p>
            <a:r>
              <a:rPr lang="en-US" dirty="0" err="1" smtClean="0"/>
              <a:t>Aarón</a:t>
            </a:r>
            <a:r>
              <a:rPr lang="en-US" dirty="0" smtClean="0"/>
              <a:t> Milburn </a:t>
            </a:r>
            <a:r>
              <a:rPr lang="en-US" dirty="0" err="1" smtClean="0"/>
              <a:t>Díaz</a:t>
            </a:r>
            <a:endParaRPr lang="en-US" dirty="0" smtClean="0"/>
          </a:p>
          <a:p>
            <a:r>
              <a:rPr lang="en-US" dirty="0" smtClean="0"/>
              <a:t>Gina </a:t>
            </a:r>
            <a:r>
              <a:rPr lang="en-US" dirty="0" err="1" smtClean="0"/>
              <a:t>Garcés</a:t>
            </a:r>
            <a:r>
              <a:rPr lang="en-US" dirty="0" smtClean="0"/>
              <a:t> </a:t>
            </a:r>
            <a:r>
              <a:rPr lang="en-US" dirty="0" err="1" smtClean="0"/>
              <a:t>Ruíz</a:t>
            </a:r>
            <a:endParaRPr lang="en-US" dirty="0" smtClean="0"/>
          </a:p>
          <a:p>
            <a:r>
              <a:rPr lang="en-US" dirty="0" smtClean="0"/>
              <a:t>Ricardo </a:t>
            </a:r>
            <a:r>
              <a:rPr lang="en-US" dirty="0" err="1" smtClean="0"/>
              <a:t>Valdéz</a:t>
            </a:r>
            <a:r>
              <a:rPr lang="en-US" dirty="0" smtClean="0"/>
              <a:t> </a:t>
            </a:r>
            <a:r>
              <a:rPr lang="en-US" dirty="0" err="1" smtClean="0"/>
              <a:t>Cepeda</a:t>
            </a:r>
            <a:endParaRPr lang="en-US" dirty="0" smtClean="0"/>
          </a:p>
          <a:p>
            <a:r>
              <a:rPr lang="en-US" dirty="0" err="1" smtClean="0"/>
              <a:t>Heriberto</a:t>
            </a:r>
            <a:r>
              <a:rPr lang="en-US" dirty="0" smtClean="0"/>
              <a:t> </a:t>
            </a:r>
            <a:r>
              <a:rPr lang="en-US" dirty="0" err="1" smtClean="0"/>
              <a:t>Aranda</a:t>
            </a:r>
            <a:endParaRPr lang="en-US" dirty="0" smtClean="0"/>
          </a:p>
          <a:p>
            <a:r>
              <a:rPr lang="en-US" dirty="0" smtClean="0"/>
              <a:t>Sandra </a:t>
            </a:r>
            <a:r>
              <a:rPr lang="en-US" dirty="0" err="1" smtClean="0"/>
              <a:t>Ortíz</a:t>
            </a:r>
            <a:r>
              <a:rPr lang="en-US" dirty="0" smtClean="0"/>
              <a:t> </a:t>
            </a:r>
            <a:r>
              <a:rPr lang="en-US" dirty="0" err="1" smtClean="0"/>
              <a:t>Díaz</a:t>
            </a:r>
            <a:endParaRPr lang="en-US" dirty="0" smtClean="0"/>
          </a:p>
          <a:p>
            <a:r>
              <a:rPr lang="en-US" dirty="0" smtClean="0"/>
              <a:t>Rogelio Tovar Mendoza</a:t>
            </a:r>
          </a:p>
          <a:p>
            <a:endParaRPr lang="en-US" dirty="0"/>
          </a:p>
          <a:p>
            <a:r>
              <a:rPr lang="en-US" sz="5100" dirty="0" smtClean="0"/>
              <a:t>A TODOS USTEDES</a:t>
            </a:r>
          </a:p>
          <a:p>
            <a:endParaRPr lang="en-US" dirty="0" smtClean="0"/>
          </a:p>
        </p:txBody>
      </p:sp>
      <p:sp>
        <p:nvSpPr>
          <p:cNvPr id="2" name="TextBox 1"/>
          <p:cNvSpPr txBox="1"/>
          <p:nvPr/>
        </p:nvSpPr>
        <p:spPr>
          <a:xfrm>
            <a:off x="3644285" y="2361405"/>
            <a:ext cx="851515" cy="276999"/>
          </a:xfrm>
          <a:prstGeom prst="rect">
            <a:avLst/>
          </a:prstGeom>
          <a:noFill/>
        </p:spPr>
        <p:txBody>
          <a:bodyPr wrap="none" rtlCol="0">
            <a:spAutoFit/>
          </a:bodyPr>
          <a:lstStyle/>
          <a:p>
            <a:r>
              <a:rPr lang="en-US" sz="1200" dirty="0" smtClean="0"/>
              <a:t>EDECANES</a:t>
            </a:r>
            <a:endParaRPr lang="en-US" sz="1200" dirty="0"/>
          </a:p>
        </p:txBody>
      </p:sp>
    </p:spTree>
    <p:extLst>
      <p:ext uri="{BB962C8B-B14F-4D97-AF65-F5344CB8AC3E}">
        <p14:creationId xmlns:p14="http://schemas.microsoft.com/office/powerpoint/2010/main" val="4787055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Por</a:t>
            </a:r>
            <a:r>
              <a:rPr lang="en-US" dirty="0" smtClean="0"/>
              <a:t> </a:t>
            </a:r>
            <a:r>
              <a:rPr lang="en-US" dirty="0" err="1" smtClean="0"/>
              <a:t>una</a:t>
            </a:r>
            <a:r>
              <a:rPr lang="en-US" dirty="0" smtClean="0"/>
              <a:t> </a:t>
            </a:r>
            <a:r>
              <a:rPr lang="en-US" dirty="0" err="1" smtClean="0"/>
              <a:t>educación</a:t>
            </a:r>
            <a:r>
              <a:rPr lang="en-US" dirty="0" smtClean="0"/>
              <a:t> </a:t>
            </a:r>
            <a:r>
              <a:rPr lang="en-US" dirty="0" err="1" smtClean="0"/>
              <a:t>agrícola</a:t>
            </a:r>
            <a:r>
              <a:rPr lang="en-US" dirty="0" smtClean="0"/>
              <a:t> superior de </a:t>
            </a:r>
            <a:r>
              <a:rPr lang="en-US" dirty="0" err="1" smtClean="0"/>
              <a:t>calidad</a:t>
            </a:r>
            <a:endParaRPr lang="en-US" dirty="0"/>
          </a:p>
        </p:txBody>
      </p:sp>
      <p:pic>
        <p:nvPicPr>
          <p:cNvPr id="8" name="Picture 7" descr="1425785_10152380515994899_171280688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04" y="1645720"/>
            <a:ext cx="8020734" cy="3401637"/>
          </a:xfrm>
          <a:prstGeom prst="rect">
            <a:avLst/>
          </a:prstGeom>
        </p:spPr>
      </p:pic>
    </p:spTree>
    <p:extLst>
      <p:ext uri="{BB962C8B-B14F-4D97-AF65-F5344CB8AC3E}">
        <p14:creationId xmlns:p14="http://schemas.microsoft.com/office/powerpoint/2010/main" val="17288383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
            <a:ext cx="9144000" cy="6692584"/>
          </a:xfrm>
          <a:prstGeom prst="rect">
            <a:avLst/>
          </a:prstGeom>
        </p:spPr>
      </p:pic>
      <p:pic>
        <p:nvPicPr>
          <p:cNvPr id="2" name="Picture 1"/>
          <p:cNvPicPr>
            <a:picLocks noChangeAspect="1"/>
          </p:cNvPicPr>
          <p:nvPr/>
        </p:nvPicPr>
        <p:blipFill rotWithShape="1">
          <a:blip r:embed="rId3"/>
          <a:srcRect b="24348"/>
          <a:stretch/>
        </p:blipFill>
        <p:spPr>
          <a:xfrm>
            <a:off x="0" y="12701"/>
            <a:ext cx="9144000" cy="5153146"/>
          </a:xfrm>
          <a:prstGeom prst="rect">
            <a:avLst/>
          </a:prstGeom>
        </p:spPr>
      </p:pic>
      <p:sp>
        <p:nvSpPr>
          <p:cNvPr id="3" name="TextBox 2"/>
          <p:cNvSpPr txBox="1"/>
          <p:nvPr/>
        </p:nvSpPr>
        <p:spPr>
          <a:xfrm>
            <a:off x="1488877" y="569885"/>
            <a:ext cx="6329076" cy="461665"/>
          </a:xfrm>
          <a:prstGeom prst="rect">
            <a:avLst/>
          </a:prstGeom>
          <a:noFill/>
        </p:spPr>
        <p:txBody>
          <a:bodyPr wrap="none" rtlCol="0">
            <a:spAutoFit/>
          </a:bodyPr>
          <a:lstStyle/>
          <a:p>
            <a:r>
              <a:rPr lang="en-US" sz="2400" dirty="0" err="1" smtClean="0"/>
              <a:t>Muchas</a:t>
            </a:r>
            <a:r>
              <a:rPr lang="en-US" sz="2400" dirty="0" smtClean="0"/>
              <a:t> gracias </a:t>
            </a:r>
            <a:r>
              <a:rPr lang="en-US" sz="2400" dirty="0" err="1" smtClean="0"/>
              <a:t>por</a:t>
            </a:r>
            <a:r>
              <a:rPr lang="en-US" sz="2400" dirty="0" smtClean="0"/>
              <a:t> </a:t>
            </a:r>
            <a:r>
              <a:rPr lang="en-US" sz="2400" dirty="0" err="1" smtClean="0"/>
              <a:t>su</a:t>
            </a:r>
            <a:r>
              <a:rPr lang="en-US" sz="2400" dirty="0" smtClean="0"/>
              <a:t> </a:t>
            </a:r>
            <a:r>
              <a:rPr lang="en-US" sz="2400" dirty="0" err="1" smtClean="0"/>
              <a:t>asistencia</a:t>
            </a:r>
            <a:r>
              <a:rPr lang="en-US" sz="2400" dirty="0" smtClean="0"/>
              <a:t> y </a:t>
            </a:r>
            <a:r>
              <a:rPr lang="en-US" sz="2400" dirty="0" err="1" smtClean="0"/>
              <a:t>confianza</a:t>
            </a:r>
            <a:r>
              <a:rPr lang="en-US" sz="2400" dirty="0" smtClean="0"/>
              <a:t>!!!!!!</a:t>
            </a:r>
            <a:endParaRPr lang="en-US" sz="2400" dirty="0"/>
          </a:p>
        </p:txBody>
      </p:sp>
    </p:spTree>
    <p:extLst>
      <p:ext uri="{BB962C8B-B14F-4D97-AF65-F5344CB8AC3E}">
        <p14:creationId xmlns:p14="http://schemas.microsoft.com/office/powerpoint/2010/main" val="2590237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Soy </a:t>
            </a:r>
            <a:r>
              <a:rPr lang="en-US" sz="3200" dirty="0" err="1" smtClean="0"/>
              <a:t>nuevo</a:t>
            </a:r>
            <a:r>
              <a:rPr lang="en-US" sz="3200" dirty="0" smtClean="0"/>
              <a:t> en los </a:t>
            </a:r>
            <a:r>
              <a:rPr lang="en-US" sz="3200" dirty="0" err="1" smtClean="0"/>
              <a:t>procesos</a:t>
            </a:r>
            <a:r>
              <a:rPr lang="en-US" sz="3200" dirty="0" smtClean="0"/>
              <a:t> de </a:t>
            </a:r>
            <a:r>
              <a:rPr lang="en-US" sz="3200" dirty="0" err="1" smtClean="0"/>
              <a:t>acreditación</a:t>
            </a:r>
            <a:r>
              <a:rPr lang="en-US" sz="3200" dirty="0" smtClean="0"/>
              <a:t>?</a:t>
            </a:r>
            <a:br>
              <a:rPr lang="en-US" sz="3200" dirty="0" smtClean="0"/>
            </a:br>
            <a:r>
              <a:rPr lang="en-US" sz="3200" dirty="0" err="1" smtClean="0"/>
              <a:t>Cerrar</a:t>
            </a:r>
            <a:r>
              <a:rPr lang="en-US" sz="3200" dirty="0" smtClean="0"/>
              <a:t> la </a:t>
            </a:r>
            <a:r>
              <a:rPr lang="en-US" sz="3200" dirty="0" err="1" smtClean="0"/>
              <a:t>brecha</a:t>
            </a:r>
            <a:endParaRPr lang="en-US" sz="3200" dirty="0"/>
          </a:p>
        </p:txBody>
      </p:sp>
      <p:sp>
        <p:nvSpPr>
          <p:cNvPr id="3" name="Content Placeholder 2"/>
          <p:cNvSpPr>
            <a:spLocks noGrp="1"/>
          </p:cNvSpPr>
          <p:nvPr>
            <p:ph idx="1"/>
          </p:nvPr>
        </p:nvSpPr>
        <p:spPr/>
        <p:txBody>
          <a:bodyPr>
            <a:normAutofit/>
          </a:bodyPr>
          <a:lstStyle/>
          <a:p>
            <a:r>
              <a:rPr lang="en-US" sz="2400" dirty="0" err="1" smtClean="0"/>
              <a:t>Organizaciones</a:t>
            </a:r>
            <a:r>
              <a:rPr lang="en-US" sz="2400" dirty="0" smtClean="0"/>
              <a:t> </a:t>
            </a:r>
            <a:r>
              <a:rPr lang="en-US" sz="2400" dirty="0" err="1" smtClean="0"/>
              <a:t>educativas</a:t>
            </a:r>
            <a:endParaRPr lang="en-US" sz="2400" dirty="0" smtClean="0"/>
          </a:p>
          <a:p>
            <a:r>
              <a:rPr lang="en-US" sz="2400" dirty="0" err="1" smtClean="0"/>
              <a:t>Conceptos</a:t>
            </a:r>
            <a:r>
              <a:rPr lang="en-US" sz="2400" dirty="0" smtClean="0"/>
              <a:t> de </a:t>
            </a:r>
            <a:r>
              <a:rPr lang="en-US" sz="2400" dirty="0" err="1" smtClean="0"/>
              <a:t>acreditación</a:t>
            </a:r>
            <a:r>
              <a:rPr lang="en-US" sz="2400" dirty="0" smtClean="0"/>
              <a:t>, </a:t>
            </a:r>
            <a:r>
              <a:rPr lang="en-US" sz="2400" dirty="0" err="1" smtClean="0"/>
              <a:t>sistemas</a:t>
            </a:r>
            <a:r>
              <a:rPr lang="en-US" sz="2400" dirty="0" smtClean="0"/>
              <a:t> de </a:t>
            </a:r>
            <a:r>
              <a:rPr lang="en-US" sz="2400" dirty="0" err="1" smtClean="0"/>
              <a:t>calidad</a:t>
            </a:r>
            <a:r>
              <a:rPr lang="en-US" sz="2400" dirty="0" smtClean="0"/>
              <a:t>, </a:t>
            </a:r>
            <a:r>
              <a:rPr lang="en-US" sz="2400" dirty="0" err="1" smtClean="0"/>
              <a:t>mejora</a:t>
            </a:r>
            <a:r>
              <a:rPr lang="en-US" sz="2400" dirty="0" smtClean="0"/>
              <a:t> continua, </a:t>
            </a:r>
            <a:r>
              <a:rPr lang="en-US" sz="2400" dirty="0" err="1" smtClean="0"/>
              <a:t>planeación</a:t>
            </a:r>
            <a:r>
              <a:rPr lang="en-US" sz="2400" dirty="0" smtClean="0"/>
              <a:t> </a:t>
            </a:r>
            <a:r>
              <a:rPr lang="en-US" sz="2400" dirty="0" err="1" smtClean="0"/>
              <a:t>estratégica</a:t>
            </a:r>
            <a:r>
              <a:rPr lang="en-US" sz="2400" dirty="0" smtClean="0"/>
              <a:t>, </a:t>
            </a:r>
            <a:r>
              <a:rPr lang="en-US" sz="2400" dirty="0" err="1" smtClean="0"/>
              <a:t>marco</a:t>
            </a:r>
            <a:r>
              <a:rPr lang="en-US" sz="2400" dirty="0" smtClean="0"/>
              <a:t> de </a:t>
            </a:r>
            <a:r>
              <a:rPr lang="en-US" sz="2400" dirty="0" err="1" smtClean="0"/>
              <a:t>referencia</a:t>
            </a:r>
            <a:r>
              <a:rPr lang="en-US" sz="2400" dirty="0" smtClean="0"/>
              <a:t>, </a:t>
            </a:r>
            <a:r>
              <a:rPr lang="en-US" sz="2400" dirty="0" err="1" smtClean="0"/>
              <a:t>procesos</a:t>
            </a:r>
            <a:r>
              <a:rPr lang="en-US" sz="2400" dirty="0" smtClean="0"/>
              <a:t> </a:t>
            </a:r>
            <a:r>
              <a:rPr lang="en-US" sz="2400" dirty="0" err="1" smtClean="0"/>
              <a:t>educativos</a:t>
            </a:r>
            <a:r>
              <a:rPr lang="en-US" sz="2400" dirty="0" smtClean="0"/>
              <a:t>.</a:t>
            </a:r>
          </a:p>
          <a:p>
            <a:r>
              <a:rPr lang="en-US" sz="2400" dirty="0" err="1" smtClean="0"/>
              <a:t>Desarrollo</a:t>
            </a:r>
            <a:r>
              <a:rPr lang="en-US" sz="2400" dirty="0" smtClean="0"/>
              <a:t> </a:t>
            </a:r>
            <a:r>
              <a:rPr lang="en-US" sz="2400" dirty="0" err="1" smtClean="0"/>
              <a:t>organizacional</a:t>
            </a:r>
            <a:endParaRPr lang="en-US" sz="2400" dirty="0" smtClean="0"/>
          </a:p>
          <a:p>
            <a:endParaRPr lang="en-US" sz="2400" dirty="0" smtClean="0"/>
          </a:p>
        </p:txBody>
      </p:sp>
    </p:spTree>
    <p:extLst>
      <p:ext uri="{BB962C8B-B14F-4D97-AF65-F5344CB8AC3E}">
        <p14:creationId xmlns:p14="http://schemas.microsoft.com/office/powerpoint/2010/main" val="9743563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8936" cy="6858000"/>
          </a:xfrm>
          <a:prstGeom prst="rect">
            <a:avLst/>
          </a:prstGeom>
        </p:spPr>
      </p:pic>
    </p:spTree>
    <p:extLst>
      <p:ext uri="{BB962C8B-B14F-4D97-AF65-F5344CB8AC3E}">
        <p14:creationId xmlns:p14="http://schemas.microsoft.com/office/powerpoint/2010/main" val="180898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La Acreditación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s-MX" dirty="0"/>
              <a:t>Es el proceso mediante el cual se verifica por parte de un organismo acreditador reconocido por el COPAES, si un programa académico cumple con su propios objetivos y si satisface un conjunto de criterios y estándares de calidad establecidos en el Marco de Referencia de dicho organismo acreditador. </a:t>
            </a:r>
            <a:endParaRPr lang="es-MX" dirty="0" smtClean="0"/>
          </a:p>
          <a:p>
            <a:pPr algn="just"/>
            <a:r>
              <a:rPr lang="es-MX" dirty="0" smtClean="0"/>
              <a:t>La acreditación</a:t>
            </a:r>
            <a:r>
              <a:rPr lang="es-MX" dirty="0"/>
              <a:t>, es el acto legal de reconocerle a un programa académico el cumplimiento de los criterios y estándares de </a:t>
            </a:r>
            <a:r>
              <a:rPr lang="es-MX" dirty="0" smtClean="0"/>
              <a:t>calidad.</a:t>
            </a:r>
            <a:endParaRPr lang="es-ES_tradnl" dirty="0"/>
          </a:p>
        </p:txBody>
      </p:sp>
    </p:spTree>
    <p:extLst>
      <p:ext uri="{BB962C8B-B14F-4D97-AF65-F5344CB8AC3E}">
        <p14:creationId xmlns:p14="http://schemas.microsoft.com/office/powerpoint/2010/main" val="20064495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Marco de Referencia </a:t>
            </a:r>
            <a:endParaRPr lang="en-US" dirty="0"/>
          </a:p>
        </p:txBody>
      </p:sp>
      <p:sp>
        <p:nvSpPr>
          <p:cNvPr id="3" name="Content Placeholder 2"/>
          <p:cNvSpPr>
            <a:spLocks noGrp="1"/>
          </p:cNvSpPr>
          <p:nvPr>
            <p:ph idx="1"/>
          </p:nvPr>
        </p:nvSpPr>
        <p:spPr/>
        <p:txBody>
          <a:bodyPr/>
          <a:lstStyle/>
          <a:p>
            <a:pPr algn="just"/>
            <a:r>
              <a:rPr lang="es-MX" dirty="0" smtClean="0"/>
              <a:t>Indica un </a:t>
            </a:r>
            <a:r>
              <a:rPr lang="es-MX" dirty="0"/>
              <a:t>conjunto de objetivos, conceptos, estructura, criterios, estándares y procedimientos que permiten precisar y dar operatividad a los acuerdos de las instituciones interesadas en establecer la acreditación como un mecanismo de promoción y mejora de la calidad. </a:t>
            </a:r>
            <a:endParaRPr lang="en-US" dirty="0"/>
          </a:p>
        </p:txBody>
      </p:sp>
    </p:spTree>
    <p:extLst>
      <p:ext uri="{BB962C8B-B14F-4D97-AF65-F5344CB8AC3E}">
        <p14:creationId xmlns:p14="http://schemas.microsoft.com/office/powerpoint/2010/main" val="18753487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3748</TotalTime>
  <Words>2306</Words>
  <Application>Microsoft Macintosh PowerPoint</Application>
  <PresentationFormat>Presentación en pantalla (4:3)</PresentationFormat>
  <Paragraphs>323</Paragraphs>
  <Slides>54</Slides>
  <Notes>7</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Office Theme</vt:lpstr>
      <vt:lpstr>Presentación de PowerPoint</vt:lpstr>
      <vt:lpstr>Presentación de PowerPoint</vt:lpstr>
      <vt:lpstr>Presentación de PowerPoint</vt:lpstr>
      <vt:lpstr>Presentación de PowerPoint</vt:lpstr>
      <vt:lpstr>Presentación de PowerPoint</vt:lpstr>
      <vt:lpstr>Soy nuevo en los procesos de acreditación? Cerrar la brecha</vt:lpstr>
      <vt:lpstr>Presentación de PowerPoint</vt:lpstr>
      <vt:lpstr>La Acreditación</vt:lpstr>
      <vt:lpstr>Marco de Referencia </vt:lpstr>
      <vt:lpstr>Presentación de PowerPoint</vt:lpstr>
      <vt:lpstr>Los actores del proceso de acreditación: </vt:lpstr>
      <vt:lpstr>Presentación de PowerPoint</vt:lpstr>
      <vt:lpstr>Presentación de PowerPoint</vt:lpstr>
      <vt:lpstr>Presentación de PowerPoint</vt:lpstr>
      <vt:lpstr>Presentación de PowerPoint</vt:lpstr>
      <vt:lpstr>Categorías</vt:lpstr>
      <vt:lpstr>Criterios</vt:lpstr>
      <vt:lpstr>Indicadores</vt:lpstr>
      <vt:lpstr>Presentación de PowerPoint</vt:lpstr>
      <vt:lpstr>Estándares </vt:lpstr>
      <vt:lpstr>Criterios de Acreditación – dictámen: </vt:lpstr>
      <vt:lpstr>Presentación de PowerPoint</vt:lpstr>
      <vt:lpstr>Experiencias exitosas sobre el proceso de armonización de los marcos de referencia de cuatro organismos de acreditación como estrategia de integración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Normas de Etiqueta, mañas socialmente aceptadas y actitudes poco recomendadas en los procesos de evaluación</vt:lpstr>
      <vt:lpstr>  Definición de evaluador</vt:lpstr>
      <vt:lpstr>La Moralina indispensable </vt:lpstr>
      <vt:lpstr>Mitos y leyendas de los cofrades evaluadores agropecuarios</vt:lpstr>
      <vt:lpstr>Mitos y leyendas de los cofrades evaluadores agropecuarios y Pesqueros</vt:lpstr>
      <vt:lpstr>La desacreditada, la refrendada y la tercerona</vt:lpstr>
      <vt:lpstr>Presentación de PowerPoint</vt:lpstr>
      <vt:lpstr>Le gustaría ser evaluador de COMEAA-COPAES?</vt:lpstr>
      <vt:lpstr>Código de ética</vt:lpstr>
      <vt:lpstr>Presentación de PowerPoint</vt:lpstr>
      <vt:lpstr>Presentación de PowerPoint</vt:lpstr>
      <vt:lpstr>Presentación de PowerPoint</vt:lpstr>
      <vt:lpstr>Presentación de PowerPoint</vt:lpstr>
      <vt:lpstr>Su opinión es importante</vt:lpstr>
      <vt:lpstr>Su opinión es importante</vt:lpstr>
      <vt:lpstr>Nos vemos en dos años</vt:lpstr>
      <vt:lpstr>Agradecimientos</vt:lpstr>
      <vt:lpstr>Por una educación agrícola superior de calidad</vt:lpstr>
      <vt:lpstr>Presentación de PowerPoint</vt:lpstr>
    </vt:vector>
  </TitlesOfParts>
  <Company>UACH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 RODRIGUEZ</dc:creator>
  <cp:lastModifiedBy>Rogelio Tovar</cp:lastModifiedBy>
  <cp:revision>160</cp:revision>
  <dcterms:created xsi:type="dcterms:W3CDTF">2012-03-07T16:20:15Z</dcterms:created>
  <dcterms:modified xsi:type="dcterms:W3CDTF">2013-11-28T18:54:56Z</dcterms:modified>
</cp:coreProperties>
</file>